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4.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5.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6.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7.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8.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9.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20.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21.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2.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3.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4.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56" r:id="rId2"/>
    <p:sldId id="506" r:id="rId3"/>
    <p:sldId id="507" r:id="rId4"/>
    <p:sldId id="508" r:id="rId5"/>
    <p:sldId id="509" r:id="rId6"/>
    <p:sldId id="510" r:id="rId7"/>
    <p:sldId id="511" r:id="rId8"/>
    <p:sldId id="512" r:id="rId9"/>
    <p:sldId id="513" r:id="rId10"/>
    <p:sldId id="514" r:id="rId11"/>
    <p:sldId id="515" r:id="rId12"/>
    <p:sldId id="516" r:id="rId13"/>
    <p:sldId id="522" r:id="rId14"/>
    <p:sldId id="517" r:id="rId15"/>
    <p:sldId id="518" r:id="rId16"/>
    <p:sldId id="519" r:id="rId17"/>
    <p:sldId id="520" r:id="rId18"/>
    <p:sldId id="521" r:id="rId19"/>
    <p:sldId id="523" r:id="rId20"/>
    <p:sldId id="483" r:id="rId21"/>
    <p:sldId id="484" r:id="rId22"/>
    <p:sldId id="486" r:id="rId23"/>
    <p:sldId id="501" r:id="rId24"/>
    <p:sldId id="487" r:id="rId2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F0BA274-387F-4EA3-84A5-0E5772AAF83D}">
          <p14:sldIdLst>
            <p14:sldId id="256"/>
            <p14:sldId id="506"/>
            <p14:sldId id="507"/>
            <p14:sldId id="508"/>
            <p14:sldId id="509"/>
            <p14:sldId id="510"/>
            <p14:sldId id="511"/>
            <p14:sldId id="512"/>
            <p14:sldId id="513"/>
            <p14:sldId id="514"/>
            <p14:sldId id="515"/>
            <p14:sldId id="516"/>
            <p14:sldId id="522"/>
            <p14:sldId id="517"/>
            <p14:sldId id="518"/>
            <p14:sldId id="519"/>
            <p14:sldId id="520"/>
            <p14:sldId id="521"/>
            <p14:sldId id="523"/>
          </p14:sldIdLst>
        </p14:section>
        <p14:section name="附录" id="{4EFE3F12-E621-4252-8007-510924BD2DEF}">
          <p14:sldIdLst>
            <p14:sldId id="483"/>
            <p14:sldId id="484"/>
            <p14:sldId id="486"/>
            <p14:sldId id="501"/>
            <p14:sldId id="4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11182"/>
    <a:srgbClr val="E838D3"/>
    <a:srgbClr val="ECACBB"/>
    <a:srgbClr val="EBB3AD"/>
    <a:srgbClr val="A5A5A5"/>
    <a:srgbClr val="D9FD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浅色样式 1 - 强调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87" autoAdjust="0"/>
    <p:restoredTop sz="88843" autoAdjust="0"/>
  </p:normalViewPr>
  <p:slideViewPr>
    <p:cSldViewPr snapToGrid="0">
      <p:cViewPr varScale="1">
        <p:scale>
          <a:sx n="102" d="100"/>
          <a:sy n="102" d="100"/>
        </p:scale>
        <p:origin x="1938" y="102"/>
      </p:cViewPr>
      <p:guideLst/>
    </p:cSldViewPr>
  </p:slideViewPr>
  <p:notesTextViewPr>
    <p:cViewPr>
      <p:scale>
        <a:sx n="1" d="1"/>
        <a:sy n="1" d="1"/>
      </p:scale>
      <p:origin x="0" y="0"/>
    </p:cViewPr>
  </p:notesTextViewPr>
  <p:sorterViewPr>
    <p:cViewPr>
      <p:scale>
        <a:sx n="100" d="100"/>
        <a:sy n="100" d="100"/>
      </p:scale>
      <p:origin x="0" y="-724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4B69B67B-62A7-4526-97B0-F84AC6D2A46F}" type="presOf" srcId="{D37BE24B-D827-4D15-A1FE-3EF045AE7960}" destId="{3DECB5A0-0EE7-4072-BAC6-DFC748834059}"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7131328A-48BD-4574-ADA8-B723A6313938}" type="presOf" srcId="{DBC3C1AA-1A96-432C-9CE4-FA26FE336871}" destId="{0738A434-802B-4050-80EA-2888D1451743}" srcOrd="0" destOrd="0" presId="urn:microsoft.com/office/officeart/2005/8/layout/chevron1"/>
    <dgm:cxn modelId="{FE006D74-A800-4494-B4A7-D08640C3A6CD}" type="presOf" srcId="{62E90260-E89B-4D16-87D8-13DD51B0BC0A}" destId="{164CA338-3619-4A4E-A47F-F97AD103027B}" srcOrd="0" destOrd="0" presId="urn:microsoft.com/office/officeart/2005/8/layout/chevron1"/>
    <dgm:cxn modelId="{C75D1FD7-3398-408A-BA8A-AEF16C0EB62D}" type="presOf" srcId="{B5DEA588-7C14-41D1-9FBD-54715526660F}" destId="{AC7CA79C-F91F-4940-9FE5-8E024B4B6F09}" srcOrd="0" destOrd="0" presId="urn:microsoft.com/office/officeart/2005/8/layout/chevron1"/>
    <dgm:cxn modelId="{A42453C5-2139-4717-9303-6E064F3ED755}" type="presOf" srcId="{B1F9D3E4-8BB1-42F9-98D5-2F97A2BE83F4}" destId="{0D85F96E-5052-4728-8CED-F764E2710A25}"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8238C8D0-7278-4BE3-9D5D-4ECD43699DD0}" type="presParOf" srcId="{0D85F96E-5052-4728-8CED-F764E2710A25}" destId="{3DECB5A0-0EE7-4072-BAC6-DFC748834059}" srcOrd="0" destOrd="0" presId="urn:microsoft.com/office/officeart/2005/8/layout/chevron1"/>
    <dgm:cxn modelId="{2DFBDDC3-6AF9-428E-BE88-6704A547566A}" type="presParOf" srcId="{0D85F96E-5052-4728-8CED-F764E2710A25}" destId="{AF49986F-8FBE-46A2-ACE2-4E548817DEB2}" srcOrd="1" destOrd="0" presId="urn:microsoft.com/office/officeart/2005/8/layout/chevron1"/>
    <dgm:cxn modelId="{020021F6-BEA8-47BD-9624-98328F00589D}" type="presParOf" srcId="{0D85F96E-5052-4728-8CED-F764E2710A25}" destId="{AC7CA79C-F91F-4940-9FE5-8E024B4B6F09}" srcOrd="2" destOrd="0" presId="urn:microsoft.com/office/officeart/2005/8/layout/chevron1"/>
    <dgm:cxn modelId="{2C06CC10-DD58-4B96-AA3B-8C1A13FF7CDA}" type="presParOf" srcId="{0D85F96E-5052-4728-8CED-F764E2710A25}" destId="{E3C620C5-B93E-4A5A-8FC7-10857EB183F0}" srcOrd="3" destOrd="0" presId="urn:microsoft.com/office/officeart/2005/8/layout/chevron1"/>
    <dgm:cxn modelId="{4B77FD03-CD5C-411A-A3F4-73FF24926B5F}" type="presParOf" srcId="{0D85F96E-5052-4728-8CED-F764E2710A25}" destId="{0738A434-802B-4050-80EA-2888D1451743}" srcOrd="4" destOrd="0" presId="urn:microsoft.com/office/officeart/2005/8/layout/chevron1"/>
    <dgm:cxn modelId="{D4410FC8-C62E-439B-BF38-DC8AB167792E}" type="presParOf" srcId="{0D85F96E-5052-4728-8CED-F764E2710A25}" destId="{6544E773-BC96-46F6-9263-2FB169240505}" srcOrd="5" destOrd="0" presId="urn:microsoft.com/office/officeart/2005/8/layout/chevron1"/>
    <dgm:cxn modelId="{A60DB04B-E6CD-4D72-83DA-210B4A726804}"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8C0B0333-72DA-4E7D-8EA0-82E5BAE71160}" srcId="{B1F9D3E4-8BB1-42F9-98D5-2F97A2BE83F4}" destId="{62E90260-E89B-4D16-87D8-13DD51B0BC0A}" srcOrd="3" destOrd="0" parTransId="{42EC968B-3239-437A-991E-26300942182D}" sibTransId="{FD5C224B-6C15-400E-8A96-34185EE005DC}"/>
    <dgm:cxn modelId="{2BBA3D73-2D6B-4E41-8B3F-D39F225E305F}" type="presOf" srcId="{62E90260-E89B-4D16-87D8-13DD51B0BC0A}" destId="{164CA338-3619-4A4E-A47F-F97AD103027B}" srcOrd="0" destOrd="0" presId="urn:microsoft.com/office/officeart/2005/8/layout/chevron1"/>
    <dgm:cxn modelId="{EA899CCB-B894-4921-A3DF-A3A5B2A05A6D}" type="presOf" srcId="{DBC3C1AA-1A96-432C-9CE4-FA26FE336871}" destId="{0738A434-802B-4050-80EA-2888D1451743}" srcOrd="0" destOrd="0" presId="urn:microsoft.com/office/officeart/2005/8/layout/chevron1"/>
    <dgm:cxn modelId="{93C533EF-1688-4355-936B-BFB0C7F39304}" type="presOf" srcId="{B1F9D3E4-8BB1-42F9-98D5-2F97A2BE83F4}" destId="{0D85F96E-5052-4728-8CED-F764E2710A25}" srcOrd="0" destOrd="0" presId="urn:microsoft.com/office/officeart/2005/8/layout/chevron1"/>
    <dgm:cxn modelId="{A1E7D5B8-8C96-400B-8E75-41F20745E74F}" type="presOf" srcId="{D37BE24B-D827-4D15-A1FE-3EF045AE7960}" destId="{3DECB5A0-0EE7-4072-BAC6-DFC748834059}" srcOrd="0" destOrd="0" presId="urn:microsoft.com/office/officeart/2005/8/layout/chevron1"/>
    <dgm:cxn modelId="{82467DD5-24AC-4737-B3C5-D73A6028A795}" type="presOf" srcId="{B5DEA588-7C14-41D1-9FBD-54715526660F}" destId="{AC7CA79C-F91F-4940-9FE5-8E024B4B6F09}"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5F246ABE-7A0B-4BA9-A9E9-8D819089904C}" srcId="{B1F9D3E4-8BB1-42F9-98D5-2F97A2BE83F4}" destId="{B5DEA588-7C14-41D1-9FBD-54715526660F}" srcOrd="1" destOrd="0" parTransId="{B9EB2CC4-2B17-4892-AD84-FFD6D3EB175A}" sibTransId="{162AA84E-9AD1-4AA0-8A6B-0A9C3E3598D6}"/>
    <dgm:cxn modelId="{ED668442-E04D-4E5A-AECA-50AF15BAFEA2}" srcId="{B1F9D3E4-8BB1-42F9-98D5-2F97A2BE83F4}" destId="{D37BE24B-D827-4D15-A1FE-3EF045AE7960}" srcOrd="0" destOrd="0" parTransId="{78C54D89-ACF6-49D6-94A5-59ACC76E333C}" sibTransId="{3C3399A1-D1AF-443C-B664-898EDDB690DF}"/>
    <dgm:cxn modelId="{A3A800B8-37D2-4BE3-8519-94A23DA4E2FD}" type="presParOf" srcId="{0D85F96E-5052-4728-8CED-F764E2710A25}" destId="{3DECB5A0-0EE7-4072-BAC6-DFC748834059}" srcOrd="0" destOrd="0" presId="urn:microsoft.com/office/officeart/2005/8/layout/chevron1"/>
    <dgm:cxn modelId="{133FBA57-857B-4209-9DE9-6C06B1507A52}" type="presParOf" srcId="{0D85F96E-5052-4728-8CED-F764E2710A25}" destId="{AF49986F-8FBE-46A2-ACE2-4E548817DEB2}" srcOrd="1" destOrd="0" presId="urn:microsoft.com/office/officeart/2005/8/layout/chevron1"/>
    <dgm:cxn modelId="{C644D102-BB5B-479C-9E97-3C46773F1DF4}" type="presParOf" srcId="{0D85F96E-5052-4728-8CED-F764E2710A25}" destId="{AC7CA79C-F91F-4940-9FE5-8E024B4B6F09}" srcOrd="2" destOrd="0" presId="urn:microsoft.com/office/officeart/2005/8/layout/chevron1"/>
    <dgm:cxn modelId="{85C4BE75-6AB5-4A0B-A3A9-023451832E01}" type="presParOf" srcId="{0D85F96E-5052-4728-8CED-F764E2710A25}" destId="{E3C620C5-B93E-4A5A-8FC7-10857EB183F0}" srcOrd="3" destOrd="0" presId="urn:microsoft.com/office/officeart/2005/8/layout/chevron1"/>
    <dgm:cxn modelId="{D9F98435-D9C5-4160-8F40-B361B9C211B0}" type="presParOf" srcId="{0D85F96E-5052-4728-8CED-F764E2710A25}" destId="{0738A434-802B-4050-80EA-2888D1451743}" srcOrd="4" destOrd="0" presId="urn:microsoft.com/office/officeart/2005/8/layout/chevron1"/>
    <dgm:cxn modelId="{F05CE23D-7654-4EBF-B54C-6AD5142C37DE}" type="presParOf" srcId="{0D85F96E-5052-4728-8CED-F764E2710A25}" destId="{6544E773-BC96-46F6-9263-2FB169240505}" srcOrd="5" destOrd="0" presId="urn:microsoft.com/office/officeart/2005/8/layout/chevron1"/>
    <dgm:cxn modelId="{7ED54077-93FD-463A-B342-17BF995DE81E}"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8C0B0333-72DA-4E7D-8EA0-82E5BAE71160}" srcId="{B1F9D3E4-8BB1-42F9-98D5-2F97A2BE83F4}" destId="{62E90260-E89B-4D16-87D8-13DD51B0BC0A}" srcOrd="3" destOrd="0" parTransId="{42EC968B-3239-437A-991E-26300942182D}" sibTransId="{FD5C224B-6C15-400E-8A96-34185EE005DC}"/>
    <dgm:cxn modelId="{5F246ABE-7A0B-4BA9-A9E9-8D819089904C}" srcId="{B1F9D3E4-8BB1-42F9-98D5-2F97A2BE83F4}" destId="{B5DEA588-7C14-41D1-9FBD-54715526660F}" srcOrd="1" destOrd="0" parTransId="{B9EB2CC4-2B17-4892-AD84-FFD6D3EB175A}" sibTransId="{162AA84E-9AD1-4AA0-8A6B-0A9C3E3598D6}"/>
    <dgm:cxn modelId="{A65D33FC-D4DE-4152-845C-64077295B2FB}" type="presOf" srcId="{DBC3C1AA-1A96-432C-9CE4-FA26FE336871}" destId="{0738A434-802B-4050-80EA-2888D1451743}" srcOrd="0" destOrd="0" presId="urn:microsoft.com/office/officeart/2005/8/layout/chevron1"/>
    <dgm:cxn modelId="{76DADDC0-AD97-4DD3-A211-525C512F4DFA}" type="presOf" srcId="{B1F9D3E4-8BB1-42F9-98D5-2F97A2BE83F4}" destId="{0D85F96E-5052-4728-8CED-F764E2710A25}" srcOrd="0" destOrd="0" presId="urn:microsoft.com/office/officeart/2005/8/layout/chevron1"/>
    <dgm:cxn modelId="{04D1FE1C-2195-4B98-9842-6CB6ED7B025C}" type="presOf" srcId="{B5DEA588-7C14-41D1-9FBD-54715526660F}" destId="{AC7CA79C-F91F-4940-9FE5-8E024B4B6F09}"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06E69444-978A-4023-8E35-936A36C941FB}" type="presOf" srcId="{62E90260-E89B-4D16-87D8-13DD51B0BC0A}" destId="{164CA338-3619-4A4E-A47F-F97AD103027B}" srcOrd="0" destOrd="0" presId="urn:microsoft.com/office/officeart/2005/8/layout/chevron1"/>
    <dgm:cxn modelId="{A734B7F6-1850-42A9-959A-51ACCFD4B5FC}" type="presOf" srcId="{D37BE24B-D827-4D15-A1FE-3EF045AE7960}" destId="{3DECB5A0-0EE7-4072-BAC6-DFC748834059}" srcOrd="0" destOrd="0" presId="urn:microsoft.com/office/officeart/2005/8/layout/chevron1"/>
    <dgm:cxn modelId="{3B7F783D-808C-41A3-BB32-26118C388804}" type="presParOf" srcId="{0D85F96E-5052-4728-8CED-F764E2710A25}" destId="{3DECB5A0-0EE7-4072-BAC6-DFC748834059}" srcOrd="0" destOrd="0" presId="urn:microsoft.com/office/officeart/2005/8/layout/chevron1"/>
    <dgm:cxn modelId="{B0F3B106-9AA9-46F1-B58A-B696FA5EE388}" type="presParOf" srcId="{0D85F96E-5052-4728-8CED-F764E2710A25}" destId="{AF49986F-8FBE-46A2-ACE2-4E548817DEB2}" srcOrd="1" destOrd="0" presId="urn:microsoft.com/office/officeart/2005/8/layout/chevron1"/>
    <dgm:cxn modelId="{840DDADF-2C17-4320-A9A0-CAAB2AB928A0}" type="presParOf" srcId="{0D85F96E-5052-4728-8CED-F764E2710A25}" destId="{AC7CA79C-F91F-4940-9FE5-8E024B4B6F09}" srcOrd="2" destOrd="0" presId="urn:microsoft.com/office/officeart/2005/8/layout/chevron1"/>
    <dgm:cxn modelId="{C4CA037D-6D9A-4CFE-98AB-7CF6B1D1824C}" type="presParOf" srcId="{0D85F96E-5052-4728-8CED-F764E2710A25}" destId="{E3C620C5-B93E-4A5A-8FC7-10857EB183F0}" srcOrd="3" destOrd="0" presId="urn:microsoft.com/office/officeart/2005/8/layout/chevron1"/>
    <dgm:cxn modelId="{355619E0-635A-4EC9-8CB0-ED18E2FC8261}" type="presParOf" srcId="{0D85F96E-5052-4728-8CED-F764E2710A25}" destId="{0738A434-802B-4050-80EA-2888D1451743}" srcOrd="4" destOrd="0" presId="urn:microsoft.com/office/officeart/2005/8/layout/chevron1"/>
    <dgm:cxn modelId="{C274A1D9-BBE4-4718-A452-EC029825600B}" type="presParOf" srcId="{0D85F96E-5052-4728-8CED-F764E2710A25}" destId="{6544E773-BC96-46F6-9263-2FB169240505}" srcOrd="5" destOrd="0" presId="urn:microsoft.com/office/officeart/2005/8/layout/chevron1"/>
    <dgm:cxn modelId="{DD2A2143-9E94-41DA-8C2E-5C2D2AED935E}"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8C0B0333-72DA-4E7D-8EA0-82E5BAE71160}" srcId="{B1F9D3E4-8BB1-42F9-98D5-2F97A2BE83F4}" destId="{62E90260-E89B-4D16-87D8-13DD51B0BC0A}" srcOrd="3" destOrd="0" parTransId="{42EC968B-3239-437A-991E-26300942182D}" sibTransId="{FD5C224B-6C15-400E-8A96-34185EE005DC}"/>
    <dgm:cxn modelId="{5F246ABE-7A0B-4BA9-A9E9-8D819089904C}" srcId="{B1F9D3E4-8BB1-42F9-98D5-2F97A2BE83F4}" destId="{B5DEA588-7C14-41D1-9FBD-54715526660F}" srcOrd="1" destOrd="0" parTransId="{B9EB2CC4-2B17-4892-AD84-FFD6D3EB175A}" sibTransId="{162AA84E-9AD1-4AA0-8A6B-0A9C3E3598D6}"/>
    <dgm:cxn modelId="{B90A6A2D-225D-4319-8D3E-E2E9702C4012}" type="presOf" srcId="{D37BE24B-D827-4D15-A1FE-3EF045AE7960}" destId="{3DECB5A0-0EE7-4072-BAC6-DFC748834059}" srcOrd="0" destOrd="0" presId="urn:microsoft.com/office/officeart/2005/8/layout/chevron1"/>
    <dgm:cxn modelId="{1B286EB1-49AE-4CC3-8F86-6620C3BE6DB3}" type="presOf" srcId="{DBC3C1AA-1A96-432C-9CE4-FA26FE336871}" destId="{0738A434-802B-4050-80EA-2888D1451743}" srcOrd="0" destOrd="0" presId="urn:microsoft.com/office/officeart/2005/8/layout/chevron1"/>
    <dgm:cxn modelId="{A8BD678B-6891-49C9-AF1A-9B24AD515543}" type="presOf" srcId="{62E90260-E89B-4D16-87D8-13DD51B0BC0A}" destId="{164CA338-3619-4A4E-A47F-F97AD103027B}"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C2F8C7DE-D555-4AB9-A3D6-10AD214CCEEB}" type="presOf" srcId="{B5DEA588-7C14-41D1-9FBD-54715526660F}" destId="{AC7CA79C-F91F-4940-9FE5-8E024B4B6F09}" srcOrd="0" destOrd="0" presId="urn:microsoft.com/office/officeart/2005/8/layout/chevron1"/>
    <dgm:cxn modelId="{F9A49886-C7B3-4ECA-95B3-F83940B23142}" type="presOf" srcId="{B1F9D3E4-8BB1-42F9-98D5-2F97A2BE83F4}" destId="{0D85F96E-5052-4728-8CED-F764E2710A25}" srcOrd="0" destOrd="0" presId="urn:microsoft.com/office/officeart/2005/8/layout/chevron1"/>
    <dgm:cxn modelId="{CBD452BE-79E4-4314-AC6E-CD13F18DA4EB}" type="presParOf" srcId="{0D85F96E-5052-4728-8CED-F764E2710A25}" destId="{3DECB5A0-0EE7-4072-BAC6-DFC748834059}" srcOrd="0" destOrd="0" presId="urn:microsoft.com/office/officeart/2005/8/layout/chevron1"/>
    <dgm:cxn modelId="{68F1BD67-6969-466E-8CFF-B87292327BE7}" type="presParOf" srcId="{0D85F96E-5052-4728-8CED-F764E2710A25}" destId="{AF49986F-8FBE-46A2-ACE2-4E548817DEB2}" srcOrd="1" destOrd="0" presId="urn:microsoft.com/office/officeart/2005/8/layout/chevron1"/>
    <dgm:cxn modelId="{6EAC8299-27F5-4898-8076-37A085D186BD}" type="presParOf" srcId="{0D85F96E-5052-4728-8CED-F764E2710A25}" destId="{AC7CA79C-F91F-4940-9FE5-8E024B4B6F09}" srcOrd="2" destOrd="0" presId="urn:microsoft.com/office/officeart/2005/8/layout/chevron1"/>
    <dgm:cxn modelId="{473047BB-8E71-42DB-BCE3-04C926823A13}" type="presParOf" srcId="{0D85F96E-5052-4728-8CED-F764E2710A25}" destId="{E3C620C5-B93E-4A5A-8FC7-10857EB183F0}" srcOrd="3" destOrd="0" presId="urn:microsoft.com/office/officeart/2005/8/layout/chevron1"/>
    <dgm:cxn modelId="{052801F6-2AEB-4B92-9B15-7F32BA4A994A}" type="presParOf" srcId="{0D85F96E-5052-4728-8CED-F764E2710A25}" destId="{0738A434-802B-4050-80EA-2888D1451743}" srcOrd="4" destOrd="0" presId="urn:microsoft.com/office/officeart/2005/8/layout/chevron1"/>
    <dgm:cxn modelId="{64B259E4-503E-4026-A15C-F6CBEE308A6F}" type="presParOf" srcId="{0D85F96E-5052-4728-8CED-F764E2710A25}" destId="{6544E773-BC96-46F6-9263-2FB169240505}" srcOrd="5" destOrd="0" presId="urn:microsoft.com/office/officeart/2005/8/layout/chevron1"/>
    <dgm:cxn modelId="{F7254896-3A69-47AD-B760-E69F0B3F69E8}"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DBA4871A-2F2D-4B60-8A22-F915E98C550B}" type="presOf" srcId="{DBC3C1AA-1A96-432C-9CE4-FA26FE336871}" destId="{0738A434-802B-4050-80EA-2888D1451743}" srcOrd="0" destOrd="0" presId="urn:microsoft.com/office/officeart/2005/8/layout/chevron1"/>
    <dgm:cxn modelId="{6153DD71-06C6-459C-B982-760D29CC6055}" type="presOf" srcId="{D37BE24B-D827-4D15-A1FE-3EF045AE7960}" destId="{3DECB5A0-0EE7-4072-BAC6-DFC748834059}"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A0DD1377-7235-40AF-927C-4990CCD26B65}" type="presOf" srcId="{B1F9D3E4-8BB1-42F9-98D5-2F97A2BE83F4}" destId="{0D85F96E-5052-4728-8CED-F764E2710A25}"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4D29B9D3-54D5-4422-AD6B-031C8F77F117}" srcId="{B1F9D3E4-8BB1-42F9-98D5-2F97A2BE83F4}" destId="{DBC3C1AA-1A96-432C-9CE4-FA26FE336871}" srcOrd="2" destOrd="0" parTransId="{63876E03-F94B-4049-A6D1-54E71A91E01E}" sibTransId="{D2405DA7-80B8-4F59-B3A4-9EAFE73D8D0B}"/>
    <dgm:cxn modelId="{CF474AC2-D5C7-479B-A9E1-57CB61777172}" type="presOf" srcId="{62E90260-E89B-4D16-87D8-13DD51B0BC0A}" destId="{164CA338-3619-4A4E-A47F-F97AD103027B}" srcOrd="0" destOrd="0" presId="urn:microsoft.com/office/officeart/2005/8/layout/chevron1"/>
    <dgm:cxn modelId="{ED668442-E04D-4E5A-AECA-50AF15BAFEA2}" srcId="{B1F9D3E4-8BB1-42F9-98D5-2F97A2BE83F4}" destId="{D37BE24B-D827-4D15-A1FE-3EF045AE7960}" srcOrd="0" destOrd="0" parTransId="{78C54D89-ACF6-49D6-94A5-59ACC76E333C}" sibTransId="{3C3399A1-D1AF-443C-B664-898EDDB690DF}"/>
    <dgm:cxn modelId="{CD7BE4C6-8846-4CC8-8D82-ED7442B4B492}" type="presOf" srcId="{B5DEA588-7C14-41D1-9FBD-54715526660F}" destId="{AC7CA79C-F91F-4940-9FE5-8E024B4B6F09}" srcOrd="0" destOrd="0" presId="urn:microsoft.com/office/officeart/2005/8/layout/chevron1"/>
    <dgm:cxn modelId="{211BCA47-F7F3-4270-98CF-CFA7BEF4B4AB}" type="presParOf" srcId="{0D85F96E-5052-4728-8CED-F764E2710A25}" destId="{3DECB5A0-0EE7-4072-BAC6-DFC748834059}" srcOrd="0" destOrd="0" presId="urn:microsoft.com/office/officeart/2005/8/layout/chevron1"/>
    <dgm:cxn modelId="{8DD1062E-2619-4121-BB63-F2AA661222FE}" type="presParOf" srcId="{0D85F96E-5052-4728-8CED-F764E2710A25}" destId="{AF49986F-8FBE-46A2-ACE2-4E548817DEB2}" srcOrd="1" destOrd="0" presId="urn:microsoft.com/office/officeart/2005/8/layout/chevron1"/>
    <dgm:cxn modelId="{F98D3F8A-BBFF-424A-AE56-9C53975AE9AB}" type="presParOf" srcId="{0D85F96E-5052-4728-8CED-F764E2710A25}" destId="{AC7CA79C-F91F-4940-9FE5-8E024B4B6F09}" srcOrd="2" destOrd="0" presId="urn:microsoft.com/office/officeart/2005/8/layout/chevron1"/>
    <dgm:cxn modelId="{8229B8B4-ABB5-4C4F-94CB-9F5418B1F085}" type="presParOf" srcId="{0D85F96E-5052-4728-8CED-F764E2710A25}" destId="{E3C620C5-B93E-4A5A-8FC7-10857EB183F0}" srcOrd="3" destOrd="0" presId="urn:microsoft.com/office/officeart/2005/8/layout/chevron1"/>
    <dgm:cxn modelId="{1FF9754B-0C22-4E5D-84B8-980334744F01}" type="presParOf" srcId="{0D85F96E-5052-4728-8CED-F764E2710A25}" destId="{0738A434-802B-4050-80EA-2888D1451743}" srcOrd="4" destOrd="0" presId="urn:microsoft.com/office/officeart/2005/8/layout/chevron1"/>
    <dgm:cxn modelId="{7B288FE6-4327-49B0-B28D-9C8647ECDF9A}" type="presParOf" srcId="{0D85F96E-5052-4728-8CED-F764E2710A25}" destId="{6544E773-BC96-46F6-9263-2FB169240505}" srcOrd="5" destOrd="0" presId="urn:microsoft.com/office/officeart/2005/8/layout/chevron1"/>
    <dgm:cxn modelId="{B5D8BF76-04E1-4D05-BA78-52C96007786A}"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8C0B0333-72DA-4E7D-8EA0-82E5BAE71160}" srcId="{B1F9D3E4-8BB1-42F9-98D5-2F97A2BE83F4}" destId="{62E90260-E89B-4D16-87D8-13DD51B0BC0A}" srcOrd="3" destOrd="0" parTransId="{42EC968B-3239-437A-991E-26300942182D}" sibTransId="{FD5C224B-6C15-400E-8A96-34185EE005DC}"/>
    <dgm:cxn modelId="{5F246ABE-7A0B-4BA9-A9E9-8D819089904C}" srcId="{B1F9D3E4-8BB1-42F9-98D5-2F97A2BE83F4}" destId="{B5DEA588-7C14-41D1-9FBD-54715526660F}" srcOrd="1" destOrd="0" parTransId="{B9EB2CC4-2B17-4892-AD84-FFD6D3EB175A}" sibTransId="{162AA84E-9AD1-4AA0-8A6B-0A9C3E3598D6}"/>
    <dgm:cxn modelId="{C9BA6B8C-4939-489B-A961-4E76305C87AE}" type="presOf" srcId="{B1F9D3E4-8BB1-42F9-98D5-2F97A2BE83F4}" destId="{0D85F96E-5052-4728-8CED-F764E2710A25}" srcOrd="0" destOrd="0" presId="urn:microsoft.com/office/officeart/2005/8/layout/chevron1"/>
    <dgm:cxn modelId="{BFC1962F-86AE-44A6-8812-9A7A100EFEC6}" type="presOf" srcId="{62E90260-E89B-4D16-87D8-13DD51B0BC0A}" destId="{164CA338-3619-4A4E-A47F-F97AD103027B}" srcOrd="0" destOrd="0" presId="urn:microsoft.com/office/officeart/2005/8/layout/chevron1"/>
    <dgm:cxn modelId="{FFF5367D-C245-4EE2-95BD-0AB87BA51B5F}" type="presOf" srcId="{B5DEA588-7C14-41D1-9FBD-54715526660F}" destId="{AC7CA79C-F91F-4940-9FE5-8E024B4B6F09}" srcOrd="0" destOrd="0" presId="urn:microsoft.com/office/officeart/2005/8/layout/chevron1"/>
    <dgm:cxn modelId="{0A44FF32-5435-426E-B924-D730B6DA1A42}" type="presOf" srcId="{DBC3C1AA-1A96-432C-9CE4-FA26FE336871}" destId="{0738A434-802B-4050-80EA-2888D1451743}"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0A0D7328-0F07-4D92-A85F-59FAD57D9E39}" type="presOf" srcId="{D37BE24B-D827-4D15-A1FE-3EF045AE7960}" destId="{3DECB5A0-0EE7-4072-BAC6-DFC748834059}" srcOrd="0" destOrd="0" presId="urn:microsoft.com/office/officeart/2005/8/layout/chevron1"/>
    <dgm:cxn modelId="{ECF5A637-055F-4157-B5D3-A6C51333EC48}" type="presParOf" srcId="{0D85F96E-5052-4728-8CED-F764E2710A25}" destId="{3DECB5A0-0EE7-4072-BAC6-DFC748834059}" srcOrd="0" destOrd="0" presId="urn:microsoft.com/office/officeart/2005/8/layout/chevron1"/>
    <dgm:cxn modelId="{79345726-66A1-4941-958C-FC567E95D844}" type="presParOf" srcId="{0D85F96E-5052-4728-8CED-F764E2710A25}" destId="{AF49986F-8FBE-46A2-ACE2-4E548817DEB2}" srcOrd="1" destOrd="0" presId="urn:microsoft.com/office/officeart/2005/8/layout/chevron1"/>
    <dgm:cxn modelId="{F06E6BCE-153B-4A53-96A5-220AC6AC3B20}" type="presParOf" srcId="{0D85F96E-5052-4728-8CED-F764E2710A25}" destId="{AC7CA79C-F91F-4940-9FE5-8E024B4B6F09}" srcOrd="2" destOrd="0" presId="urn:microsoft.com/office/officeart/2005/8/layout/chevron1"/>
    <dgm:cxn modelId="{43C4E360-15B1-4C2A-BA5E-76F1A7E16CC6}" type="presParOf" srcId="{0D85F96E-5052-4728-8CED-F764E2710A25}" destId="{E3C620C5-B93E-4A5A-8FC7-10857EB183F0}" srcOrd="3" destOrd="0" presId="urn:microsoft.com/office/officeart/2005/8/layout/chevron1"/>
    <dgm:cxn modelId="{593FEC5F-5200-4AE1-8EA4-B44214B4A9B7}" type="presParOf" srcId="{0D85F96E-5052-4728-8CED-F764E2710A25}" destId="{0738A434-802B-4050-80EA-2888D1451743}" srcOrd="4" destOrd="0" presId="urn:microsoft.com/office/officeart/2005/8/layout/chevron1"/>
    <dgm:cxn modelId="{DDA6F5EC-9D41-4641-AEEC-8007C0CA11A2}" type="presParOf" srcId="{0D85F96E-5052-4728-8CED-F764E2710A25}" destId="{6544E773-BC96-46F6-9263-2FB169240505}" srcOrd="5" destOrd="0" presId="urn:microsoft.com/office/officeart/2005/8/layout/chevron1"/>
    <dgm:cxn modelId="{CBDC2C13-7C53-4226-98FC-384CB3A9A284}"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0AC95B0F-018A-4690-9C76-1B08C15DDF79}" type="presOf" srcId="{D37BE24B-D827-4D15-A1FE-3EF045AE7960}" destId="{3DECB5A0-0EE7-4072-BAC6-DFC748834059}" srcOrd="0" destOrd="0" presId="urn:microsoft.com/office/officeart/2005/8/layout/chevron1"/>
    <dgm:cxn modelId="{0B31EA68-539D-4901-B527-3C3924516617}" type="presOf" srcId="{B1F9D3E4-8BB1-42F9-98D5-2F97A2BE83F4}" destId="{0D85F96E-5052-4728-8CED-F764E2710A25}"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1EB26878-80FF-4EF5-8E34-9091AF7F4B6A}" type="presOf" srcId="{DBC3C1AA-1A96-432C-9CE4-FA26FE336871}" destId="{0738A434-802B-4050-80EA-2888D1451743}" srcOrd="0" destOrd="0" presId="urn:microsoft.com/office/officeart/2005/8/layout/chevron1"/>
    <dgm:cxn modelId="{EBAC1157-70C2-486D-BB97-067126A1FDA5}" type="presOf" srcId="{62E90260-E89B-4D16-87D8-13DD51B0BC0A}" destId="{164CA338-3619-4A4E-A47F-F97AD103027B}" srcOrd="0" destOrd="0" presId="urn:microsoft.com/office/officeart/2005/8/layout/chevron1"/>
    <dgm:cxn modelId="{453F02B5-117C-459F-BC90-9D4FC8FFB621}" type="presOf" srcId="{B5DEA588-7C14-41D1-9FBD-54715526660F}" destId="{AC7CA79C-F91F-4940-9FE5-8E024B4B6F09}"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13C5FAE5-E622-4311-8D03-8A9121A9D058}" type="presParOf" srcId="{0D85F96E-5052-4728-8CED-F764E2710A25}" destId="{3DECB5A0-0EE7-4072-BAC6-DFC748834059}" srcOrd="0" destOrd="0" presId="urn:microsoft.com/office/officeart/2005/8/layout/chevron1"/>
    <dgm:cxn modelId="{EFD25EF6-B7D7-408F-8C11-367B227A0746}" type="presParOf" srcId="{0D85F96E-5052-4728-8CED-F764E2710A25}" destId="{AF49986F-8FBE-46A2-ACE2-4E548817DEB2}" srcOrd="1" destOrd="0" presId="urn:microsoft.com/office/officeart/2005/8/layout/chevron1"/>
    <dgm:cxn modelId="{CA8867F9-F455-4B06-AA29-A945B82A3285}" type="presParOf" srcId="{0D85F96E-5052-4728-8CED-F764E2710A25}" destId="{AC7CA79C-F91F-4940-9FE5-8E024B4B6F09}" srcOrd="2" destOrd="0" presId="urn:microsoft.com/office/officeart/2005/8/layout/chevron1"/>
    <dgm:cxn modelId="{26B468B8-94B6-48F6-8851-2EA5DDCA54C8}" type="presParOf" srcId="{0D85F96E-5052-4728-8CED-F764E2710A25}" destId="{E3C620C5-B93E-4A5A-8FC7-10857EB183F0}" srcOrd="3" destOrd="0" presId="urn:microsoft.com/office/officeart/2005/8/layout/chevron1"/>
    <dgm:cxn modelId="{E598FF8F-4DC2-49E4-A1AB-7200FBBEE0CF}" type="presParOf" srcId="{0D85F96E-5052-4728-8CED-F764E2710A25}" destId="{0738A434-802B-4050-80EA-2888D1451743}" srcOrd="4" destOrd="0" presId="urn:microsoft.com/office/officeart/2005/8/layout/chevron1"/>
    <dgm:cxn modelId="{3FA1EC96-B946-43D2-AD38-C587D837B899}" type="presParOf" srcId="{0D85F96E-5052-4728-8CED-F764E2710A25}" destId="{6544E773-BC96-46F6-9263-2FB169240505}" srcOrd="5" destOrd="0" presId="urn:microsoft.com/office/officeart/2005/8/layout/chevron1"/>
    <dgm:cxn modelId="{9AABE2BB-21FE-4519-AFEF-EAA9F35B464B}"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64A6A086-E217-437A-9E7A-A8C182452D45}" type="presOf" srcId="{B5DEA588-7C14-41D1-9FBD-54715526660F}" destId="{AC7CA79C-F91F-4940-9FE5-8E024B4B6F09}"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5C0C4CC0-1AC3-49F3-9CBA-580C781AE3AA}" type="presOf" srcId="{B1F9D3E4-8BB1-42F9-98D5-2F97A2BE83F4}" destId="{0D85F96E-5052-4728-8CED-F764E2710A25}" srcOrd="0" destOrd="0" presId="urn:microsoft.com/office/officeart/2005/8/layout/chevron1"/>
    <dgm:cxn modelId="{940CFC11-6B16-4618-968F-151249730828}" type="presOf" srcId="{D37BE24B-D827-4D15-A1FE-3EF045AE7960}" destId="{3DECB5A0-0EE7-4072-BAC6-DFC748834059}" srcOrd="0" destOrd="0" presId="urn:microsoft.com/office/officeart/2005/8/layout/chevron1"/>
    <dgm:cxn modelId="{1EE680A5-426A-4770-B1D2-A264CDC7E7FF}" type="presOf" srcId="{DBC3C1AA-1A96-432C-9CE4-FA26FE336871}" destId="{0738A434-802B-4050-80EA-2888D1451743}" srcOrd="0" destOrd="0" presId="urn:microsoft.com/office/officeart/2005/8/layout/chevron1"/>
    <dgm:cxn modelId="{37973589-9A3B-41B5-8983-CA6C08D153C7}" type="presOf" srcId="{62E90260-E89B-4D16-87D8-13DD51B0BC0A}" destId="{164CA338-3619-4A4E-A47F-F97AD103027B}"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E570BF03-AB10-4875-BBD9-04C7B6778A3E}" type="presParOf" srcId="{0D85F96E-5052-4728-8CED-F764E2710A25}" destId="{3DECB5A0-0EE7-4072-BAC6-DFC748834059}" srcOrd="0" destOrd="0" presId="urn:microsoft.com/office/officeart/2005/8/layout/chevron1"/>
    <dgm:cxn modelId="{8F50FD3D-D4C9-4A86-B746-EAC68ED96A26}" type="presParOf" srcId="{0D85F96E-5052-4728-8CED-F764E2710A25}" destId="{AF49986F-8FBE-46A2-ACE2-4E548817DEB2}" srcOrd="1" destOrd="0" presId="urn:microsoft.com/office/officeart/2005/8/layout/chevron1"/>
    <dgm:cxn modelId="{55D31A14-8BC1-4055-AF61-5E471F060A05}" type="presParOf" srcId="{0D85F96E-5052-4728-8CED-F764E2710A25}" destId="{AC7CA79C-F91F-4940-9FE5-8E024B4B6F09}" srcOrd="2" destOrd="0" presId="urn:microsoft.com/office/officeart/2005/8/layout/chevron1"/>
    <dgm:cxn modelId="{8D3D869D-576E-4BFA-A240-B71D41C02723}" type="presParOf" srcId="{0D85F96E-5052-4728-8CED-F764E2710A25}" destId="{E3C620C5-B93E-4A5A-8FC7-10857EB183F0}" srcOrd="3" destOrd="0" presId="urn:microsoft.com/office/officeart/2005/8/layout/chevron1"/>
    <dgm:cxn modelId="{5C15D98B-EE88-4484-9E66-B4E224CDB920}" type="presParOf" srcId="{0D85F96E-5052-4728-8CED-F764E2710A25}" destId="{0738A434-802B-4050-80EA-2888D1451743}" srcOrd="4" destOrd="0" presId="urn:microsoft.com/office/officeart/2005/8/layout/chevron1"/>
    <dgm:cxn modelId="{6736EB95-CCCC-4FE7-A253-DE9413C41CE7}" type="presParOf" srcId="{0D85F96E-5052-4728-8CED-F764E2710A25}" destId="{6544E773-BC96-46F6-9263-2FB169240505}" srcOrd="5" destOrd="0" presId="urn:microsoft.com/office/officeart/2005/8/layout/chevron1"/>
    <dgm:cxn modelId="{E9E8E1A7-F1AF-4C95-B517-86F9004C88B8}"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3EC4F47E-D9C7-45D1-A5E6-11817498C89B}" type="presOf" srcId="{B5DEA588-7C14-41D1-9FBD-54715526660F}" destId="{AC7CA79C-F91F-4940-9FE5-8E024B4B6F09}" srcOrd="0" destOrd="0" presId="urn:microsoft.com/office/officeart/2005/8/layout/chevron1"/>
    <dgm:cxn modelId="{8F8CDADA-DF78-425F-9FA8-1B7BE78ADB6C}" type="presOf" srcId="{DBC3C1AA-1A96-432C-9CE4-FA26FE336871}" destId="{0738A434-802B-4050-80EA-2888D1451743}"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E3F4BB53-4A8D-4F88-AB67-657409FFA995}" type="presOf" srcId="{B1F9D3E4-8BB1-42F9-98D5-2F97A2BE83F4}" destId="{0D85F96E-5052-4728-8CED-F764E2710A25}" srcOrd="0" destOrd="0" presId="urn:microsoft.com/office/officeart/2005/8/layout/chevron1"/>
    <dgm:cxn modelId="{A2C8B946-4015-4557-8C5B-A1DBFDA0BE60}" type="presOf" srcId="{62E90260-E89B-4D16-87D8-13DD51B0BC0A}" destId="{164CA338-3619-4A4E-A47F-F97AD103027B}" srcOrd="0" destOrd="0" presId="urn:microsoft.com/office/officeart/2005/8/layout/chevron1"/>
    <dgm:cxn modelId="{37436872-141D-4772-B34F-C520A8D270EB}" type="presOf" srcId="{D37BE24B-D827-4D15-A1FE-3EF045AE7960}" destId="{3DECB5A0-0EE7-4072-BAC6-DFC748834059}"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A322D22C-B1B2-4142-8002-E4F4A4E3EA48}" type="presParOf" srcId="{0D85F96E-5052-4728-8CED-F764E2710A25}" destId="{3DECB5A0-0EE7-4072-BAC6-DFC748834059}" srcOrd="0" destOrd="0" presId="urn:microsoft.com/office/officeart/2005/8/layout/chevron1"/>
    <dgm:cxn modelId="{D5D5A3A0-E202-4921-85DD-2C820FA43DAF}" type="presParOf" srcId="{0D85F96E-5052-4728-8CED-F764E2710A25}" destId="{AF49986F-8FBE-46A2-ACE2-4E548817DEB2}" srcOrd="1" destOrd="0" presId="urn:microsoft.com/office/officeart/2005/8/layout/chevron1"/>
    <dgm:cxn modelId="{4A7BA8BC-EC76-4862-9097-681270BDB05D}" type="presParOf" srcId="{0D85F96E-5052-4728-8CED-F764E2710A25}" destId="{AC7CA79C-F91F-4940-9FE5-8E024B4B6F09}" srcOrd="2" destOrd="0" presId="urn:microsoft.com/office/officeart/2005/8/layout/chevron1"/>
    <dgm:cxn modelId="{855D396C-85B8-4F92-B976-3E14446EB3C2}" type="presParOf" srcId="{0D85F96E-5052-4728-8CED-F764E2710A25}" destId="{E3C620C5-B93E-4A5A-8FC7-10857EB183F0}" srcOrd="3" destOrd="0" presId="urn:microsoft.com/office/officeart/2005/8/layout/chevron1"/>
    <dgm:cxn modelId="{023A9DC6-D057-40CE-8EA3-E388A2BDF13F}" type="presParOf" srcId="{0D85F96E-5052-4728-8CED-F764E2710A25}" destId="{0738A434-802B-4050-80EA-2888D1451743}" srcOrd="4" destOrd="0" presId="urn:microsoft.com/office/officeart/2005/8/layout/chevron1"/>
    <dgm:cxn modelId="{C3985F2F-D5D6-4B15-B9C1-E17B462865EA}" type="presParOf" srcId="{0D85F96E-5052-4728-8CED-F764E2710A25}" destId="{6544E773-BC96-46F6-9263-2FB169240505}" srcOrd="5" destOrd="0" presId="urn:microsoft.com/office/officeart/2005/8/layout/chevron1"/>
    <dgm:cxn modelId="{A136E560-5CDF-44AB-9F1A-5C3A4C3290FD}"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17CC37B5-8923-45C4-A7F0-7E23B9A34EB7}">
      <dgm:prSet/>
      <dgm:spPr/>
      <dgm:t>
        <a:bodyPr/>
        <a:lstStyle/>
        <a:p>
          <a:r>
            <a:rPr lang="zh-CN" altLang="en-US" dirty="0" smtClean="0"/>
            <a:t>附录</a:t>
          </a:r>
          <a:endParaRPr lang="zh-CN" altLang="en-US" dirty="0"/>
        </a:p>
      </dgm:t>
    </dgm:pt>
    <dgm:pt modelId="{3ACBB5AC-E955-4D8D-BD60-1ECA0381B365}" type="parTrans" cxnId="{1D966CAA-A612-4506-AE88-2BBBF70A6FEC}">
      <dgm:prSet/>
      <dgm:spPr/>
      <dgm:t>
        <a:bodyPr/>
        <a:lstStyle/>
        <a:p>
          <a:endParaRPr lang="zh-CN" altLang="en-US"/>
        </a:p>
      </dgm:t>
    </dgm:pt>
    <dgm:pt modelId="{95639DA1-50F0-4598-ABAD-012425301B13}" type="sibTrans" cxnId="{1D966CAA-A612-4506-AE88-2BBBF70A6FEC}">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E28A6487-E1A8-4E30-91D5-22C2CD8F3C9B}" type="pres">
      <dgm:prSet presAssocID="{17CC37B5-8923-45C4-A7F0-7E23B9A34EB7}" presName="parTxOnly" presStyleLbl="node1" presStyleIdx="0" presStyleCnt="1">
        <dgm:presLayoutVars>
          <dgm:chMax val="0"/>
          <dgm:chPref val="0"/>
          <dgm:bulletEnabled val="1"/>
        </dgm:presLayoutVars>
      </dgm:prSet>
      <dgm:spPr/>
      <dgm:t>
        <a:bodyPr/>
        <a:lstStyle/>
        <a:p>
          <a:endParaRPr lang="zh-CN" altLang="en-US"/>
        </a:p>
      </dgm:t>
    </dgm:pt>
  </dgm:ptLst>
  <dgm:cxnLst>
    <dgm:cxn modelId="{1D966CAA-A612-4506-AE88-2BBBF70A6FEC}" srcId="{B1F9D3E4-8BB1-42F9-98D5-2F97A2BE83F4}" destId="{17CC37B5-8923-45C4-A7F0-7E23B9A34EB7}" srcOrd="0" destOrd="0" parTransId="{3ACBB5AC-E955-4D8D-BD60-1ECA0381B365}" sibTransId="{95639DA1-50F0-4598-ABAD-012425301B13}"/>
    <dgm:cxn modelId="{55DC1C24-6716-4095-AA3F-CFC2296C3284}" type="presOf" srcId="{B1F9D3E4-8BB1-42F9-98D5-2F97A2BE83F4}" destId="{0D85F96E-5052-4728-8CED-F764E2710A25}" srcOrd="0" destOrd="0" presId="urn:microsoft.com/office/officeart/2005/8/layout/chevron1"/>
    <dgm:cxn modelId="{DAFEFC5C-0502-4EC7-9712-6DF8AEE8721C}" type="presOf" srcId="{17CC37B5-8923-45C4-A7F0-7E23B9A34EB7}" destId="{E28A6487-E1A8-4E30-91D5-22C2CD8F3C9B}" srcOrd="0" destOrd="0" presId="urn:microsoft.com/office/officeart/2005/8/layout/chevron1"/>
    <dgm:cxn modelId="{E03FA5AF-C499-42F5-8373-DD5EE37C8D06}" type="presParOf" srcId="{0D85F96E-5052-4728-8CED-F764E2710A25}" destId="{E28A6487-E1A8-4E30-91D5-22C2CD8F3C9B}" srcOrd="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solidFill>
        <a:ln>
          <a:solidFill>
            <a:schemeClr val="accent3"/>
          </a:solidFill>
        </a:ln>
      </dgm:spPr>
      <dgm:t>
        <a:bodyPr/>
        <a:lstStyle/>
        <a:p>
          <a:r>
            <a:rPr lang="en-US" altLang="zh-CN" sz="1600" dirty="0" smtClean="0"/>
            <a:t>Introduction</a:t>
          </a:r>
          <a:endParaRPr lang="zh-CN" altLang="en-US" sz="1900" dirty="0"/>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solidFill>
        <a:ln>
          <a:solidFill>
            <a:schemeClr val="accent3"/>
          </a:solidFill>
        </a:ln>
      </dgm:spPr>
      <dgm:t>
        <a:bodyPr/>
        <a:lstStyle/>
        <a:p>
          <a:r>
            <a:rPr lang="en-US" altLang="zh-CN" sz="1600" dirty="0" err="1" smtClean="0"/>
            <a:t>Materials&amp;Methods</a:t>
          </a:r>
          <a:endParaRPr lang="zh-CN" altLang="en-US" sz="1800" dirty="0"/>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2"/>
        </a:solidFill>
        <a:ln>
          <a:solidFill>
            <a:schemeClr val="accent2"/>
          </a:solidFill>
        </a:ln>
      </dgm:spPr>
      <dgm:t>
        <a:bodyPr/>
        <a:lstStyle/>
        <a:p>
          <a:r>
            <a:rPr lang="en-US" altLang="zh-CN" sz="1600" dirty="0" smtClean="0"/>
            <a:t>Results</a:t>
          </a:r>
          <a:endParaRPr lang="zh-CN" altLang="en-US" sz="1800" dirty="0"/>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ln>
          <a:solidFill>
            <a:schemeClr val="accent3"/>
          </a:solidFill>
        </a:ln>
      </dgm:spPr>
      <dgm:t>
        <a:bodyPr/>
        <a:lstStyle/>
        <a:p>
          <a:r>
            <a:rPr lang="en-US" altLang="zh-CN" sz="1600" dirty="0" smtClean="0"/>
            <a:t>Discussion</a:t>
          </a:r>
          <a:endParaRPr lang="zh-CN" altLang="en-US" sz="1600" dirty="0"/>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8C0B0333-72DA-4E7D-8EA0-82E5BAE71160}" srcId="{B1F9D3E4-8BB1-42F9-98D5-2F97A2BE83F4}" destId="{62E90260-E89B-4D16-87D8-13DD51B0BC0A}" srcOrd="3" destOrd="0" parTransId="{42EC968B-3239-437A-991E-26300942182D}" sibTransId="{FD5C224B-6C15-400E-8A96-34185EE005DC}"/>
    <dgm:cxn modelId="{5F246ABE-7A0B-4BA9-A9E9-8D819089904C}" srcId="{B1F9D3E4-8BB1-42F9-98D5-2F97A2BE83F4}" destId="{B5DEA588-7C14-41D1-9FBD-54715526660F}" srcOrd="1" destOrd="0" parTransId="{B9EB2CC4-2B17-4892-AD84-FFD6D3EB175A}" sibTransId="{162AA84E-9AD1-4AA0-8A6B-0A9C3E3598D6}"/>
    <dgm:cxn modelId="{3D2BB252-37A4-426E-8107-79A00AEB8AD2}" type="presOf" srcId="{DBC3C1AA-1A96-432C-9CE4-FA26FE336871}" destId="{0738A434-802B-4050-80EA-2888D1451743}" srcOrd="0" destOrd="0" presId="urn:microsoft.com/office/officeart/2005/8/layout/chevron1"/>
    <dgm:cxn modelId="{3B92CF91-07D6-4BFD-9839-12FAE44219C5}" type="presOf" srcId="{62E90260-E89B-4D16-87D8-13DD51B0BC0A}" destId="{164CA338-3619-4A4E-A47F-F97AD103027B}" srcOrd="0" destOrd="0" presId="urn:microsoft.com/office/officeart/2005/8/layout/chevron1"/>
    <dgm:cxn modelId="{E69F9921-84C8-4AAA-A748-3A2FE1F4A614}" type="presOf" srcId="{D37BE24B-D827-4D15-A1FE-3EF045AE7960}" destId="{3DECB5A0-0EE7-4072-BAC6-DFC748834059}" srcOrd="0" destOrd="0" presId="urn:microsoft.com/office/officeart/2005/8/layout/chevron1"/>
    <dgm:cxn modelId="{6A2C8CFA-8966-4C74-BB0C-EA0E556E31FA}" type="presOf" srcId="{B1F9D3E4-8BB1-42F9-98D5-2F97A2BE83F4}" destId="{0D85F96E-5052-4728-8CED-F764E2710A25}" srcOrd="0" destOrd="0" presId="urn:microsoft.com/office/officeart/2005/8/layout/chevron1"/>
    <dgm:cxn modelId="{6C136956-7166-4EEB-A6A1-4D44454666D4}" type="presOf" srcId="{B5DEA588-7C14-41D1-9FBD-54715526660F}" destId="{AC7CA79C-F91F-4940-9FE5-8E024B4B6F09}" srcOrd="0" destOrd="0" presId="urn:microsoft.com/office/officeart/2005/8/layout/chevron1"/>
    <dgm:cxn modelId="{ED668442-E04D-4E5A-AECA-50AF15BAFEA2}" srcId="{B1F9D3E4-8BB1-42F9-98D5-2F97A2BE83F4}" destId="{D37BE24B-D827-4D15-A1FE-3EF045AE7960}" srcOrd="0" destOrd="0" parTransId="{78C54D89-ACF6-49D6-94A5-59ACC76E333C}" sibTransId="{3C3399A1-D1AF-443C-B664-898EDDB690DF}"/>
    <dgm:cxn modelId="{4D29B9D3-54D5-4422-AD6B-031C8F77F117}" srcId="{B1F9D3E4-8BB1-42F9-98D5-2F97A2BE83F4}" destId="{DBC3C1AA-1A96-432C-9CE4-FA26FE336871}" srcOrd="2" destOrd="0" parTransId="{63876E03-F94B-4049-A6D1-54E71A91E01E}" sibTransId="{D2405DA7-80B8-4F59-B3A4-9EAFE73D8D0B}"/>
    <dgm:cxn modelId="{77AD0BBC-A8EF-487C-AA01-9AD2815E2357}" type="presParOf" srcId="{0D85F96E-5052-4728-8CED-F764E2710A25}" destId="{3DECB5A0-0EE7-4072-BAC6-DFC748834059}" srcOrd="0" destOrd="0" presId="urn:microsoft.com/office/officeart/2005/8/layout/chevron1"/>
    <dgm:cxn modelId="{0EC1EAD6-949D-4739-8A2C-1F3E1AD97324}" type="presParOf" srcId="{0D85F96E-5052-4728-8CED-F764E2710A25}" destId="{AF49986F-8FBE-46A2-ACE2-4E548817DEB2}" srcOrd="1" destOrd="0" presId="urn:microsoft.com/office/officeart/2005/8/layout/chevron1"/>
    <dgm:cxn modelId="{678A0ECE-990A-4BC6-8E8B-B73AF518C9DD}" type="presParOf" srcId="{0D85F96E-5052-4728-8CED-F764E2710A25}" destId="{AC7CA79C-F91F-4940-9FE5-8E024B4B6F09}" srcOrd="2" destOrd="0" presId="urn:microsoft.com/office/officeart/2005/8/layout/chevron1"/>
    <dgm:cxn modelId="{7040381D-BBF5-4CE4-AF0C-CB883308D769}" type="presParOf" srcId="{0D85F96E-5052-4728-8CED-F764E2710A25}" destId="{E3C620C5-B93E-4A5A-8FC7-10857EB183F0}" srcOrd="3" destOrd="0" presId="urn:microsoft.com/office/officeart/2005/8/layout/chevron1"/>
    <dgm:cxn modelId="{C5EB0595-88C2-4218-9A74-5F1183069727}" type="presParOf" srcId="{0D85F96E-5052-4728-8CED-F764E2710A25}" destId="{0738A434-802B-4050-80EA-2888D1451743}" srcOrd="4" destOrd="0" presId="urn:microsoft.com/office/officeart/2005/8/layout/chevron1"/>
    <dgm:cxn modelId="{73FF3254-413D-429F-B91F-6465EA9CEECB}" type="presParOf" srcId="{0D85F96E-5052-4728-8CED-F764E2710A25}" destId="{6544E773-BC96-46F6-9263-2FB169240505}" srcOrd="5" destOrd="0" presId="urn:microsoft.com/office/officeart/2005/8/layout/chevron1"/>
    <dgm:cxn modelId="{978E0589-DA1D-4595-B145-69DB4DA5A26B}"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8C0B0333-72DA-4E7D-8EA0-82E5BAE71160}" srcId="{B1F9D3E4-8BB1-42F9-98D5-2F97A2BE83F4}" destId="{62E90260-E89B-4D16-87D8-13DD51B0BC0A}" srcOrd="3" destOrd="0" parTransId="{42EC968B-3239-437A-991E-26300942182D}" sibTransId="{FD5C224B-6C15-400E-8A96-34185EE005DC}"/>
    <dgm:cxn modelId="{3E3BF3E7-FBA8-4E51-80AE-12FC3620BD16}" type="presOf" srcId="{DBC3C1AA-1A96-432C-9CE4-FA26FE336871}" destId="{0738A434-802B-4050-80EA-2888D1451743}"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11EFA5A6-5E4D-40DC-B387-0851A8773E08}" type="presOf" srcId="{B1F9D3E4-8BB1-42F9-98D5-2F97A2BE83F4}" destId="{0D85F96E-5052-4728-8CED-F764E2710A25}" srcOrd="0" destOrd="0" presId="urn:microsoft.com/office/officeart/2005/8/layout/chevron1"/>
    <dgm:cxn modelId="{DCD076F3-B9F1-410B-AC42-4B0355937FAB}" type="presOf" srcId="{62E90260-E89B-4D16-87D8-13DD51B0BC0A}" destId="{164CA338-3619-4A4E-A47F-F97AD103027B}" srcOrd="0" destOrd="0" presId="urn:microsoft.com/office/officeart/2005/8/layout/chevron1"/>
    <dgm:cxn modelId="{2D2DFD20-FB2E-4E9F-A0DA-D55CBED1D07A}" type="presOf" srcId="{D37BE24B-D827-4D15-A1FE-3EF045AE7960}" destId="{3DECB5A0-0EE7-4072-BAC6-DFC748834059}" srcOrd="0" destOrd="0" presId="urn:microsoft.com/office/officeart/2005/8/layout/chevron1"/>
    <dgm:cxn modelId="{ED668442-E04D-4E5A-AECA-50AF15BAFEA2}" srcId="{B1F9D3E4-8BB1-42F9-98D5-2F97A2BE83F4}" destId="{D37BE24B-D827-4D15-A1FE-3EF045AE7960}" srcOrd="0" destOrd="0" parTransId="{78C54D89-ACF6-49D6-94A5-59ACC76E333C}" sibTransId="{3C3399A1-D1AF-443C-B664-898EDDB690DF}"/>
    <dgm:cxn modelId="{4D29B9D3-54D5-4422-AD6B-031C8F77F117}" srcId="{B1F9D3E4-8BB1-42F9-98D5-2F97A2BE83F4}" destId="{DBC3C1AA-1A96-432C-9CE4-FA26FE336871}" srcOrd="2" destOrd="0" parTransId="{63876E03-F94B-4049-A6D1-54E71A91E01E}" sibTransId="{D2405DA7-80B8-4F59-B3A4-9EAFE73D8D0B}"/>
    <dgm:cxn modelId="{0C6C07E7-25ED-4F58-82D2-97A98BB327D9}" type="presOf" srcId="{B5DEA588-7C14-41D1-9FBD-54715526660F}" destId="{AC7CA79C-F91F-4940-9FE5-8E024B4B6F09}" srcOrd="0" destOrd="0" presId="urn:microsoft.com/office/officeart/2005/8/layout/chevron1"/>
    <dgm:cxn modelId="{00C110A3-98E9-4F4B-A2DC-C201E9AC6449}" type="presParOf" srcId="{0D85F96E-5052-4728-8CED-F764E2710A25}" destId="{3DECB5A0-0EE7-4072-BAC6-DFC748834059}" srcOrd="0" destOrd="0" presId="urn:microsoft.com/office/officeart/2005/8/layout/chevron1"/>
    <dgm:cxn modelId="{CB2810C4-D9DD-430D-AD0D-5F53A3AB6F01}" type="presParOf" srcId="{0D85F96E-5052-4728-8CED-F764E2710A25}" destId="{AF49986F-8FBE-46A2-ACE2-4E548817DEB2}" srcOrd="1" destOrd="0" presId="urn:microsoft.com/office/officeart/2005/8/layout/chevron1"/>
    <dgm:cxn modelId="{F87EAEF2-B17A-449D-8799-3B023ADB7408}" type="presParOf" srcId="{0D85F96E-5052-4728-8CED-F764E2710A25}" destId="{AC7CA79C-F91F-4940-9FE5-8E024B4B6F09}" srcOrd="2" destOrd="0" presId="urn:microsoft.com/office/officeart/2005/8/layout/chevron1"/>
    <dgm:cxn modelId="{C21E388E-A624-4BC2-91F8-89F419278BBC}" type="presParOf" srcId="{0D85F96E-5052-4728-8CED-F764E2710A25}" destId="{E3C620C5-B93E-4A5A-8FC7-10857EB183F0}" srcOrd="3" destOrd="0" presId="urn:microsoft.com/office/officeart/2005/8/layout/chevron1"/>
    <dgm:cxn modelId="{46C19672-F8A0-418A-B55B-A2B9E3A2740B}" type="presParOf" srcId="{0D85F96E-5052-4728-8CED-F764E2710A25}" destId="{0738A434-802B-4050-80EA-2888D1451743}" srcOrd="4" destOrd="0" presId="urn:microsoft.com/office/officeart/2005/8/layout/chevron1"/>
    <dgm:cxn modelId="{505C916E-9A1D-4C2B-9B80-7B0F783F6406}" type="presParOf" srcId="{0D85F96E-5052-4728-8CED-F764E2710A25}" destId="{6544E773-BC96-46F6-9263-2FB169240505}" srcOrd="5" destOrd="0" presId="urn:microsoft.com/office/officeart/2005/8/layout/chevron1"/>
    <dgm:cxn modelId="{0C756E18-8876-43E5-A99F-B20B0F256BDD}"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solidFill>
        <a:ln>
          <a:solidFill>
            <a:schemeClr val="accent3"/>
          </a:solidFill>
        </a:ln>
      </dgm:spPr>
      <dgm:t>
        <a:bodyPr/>
        <a:lstStyle/>
        <a:p>
          <a:r>
            <a:rPr lang="en-US" altLang="zh-CN" sz="1600" dirty="0" smtClean="0"/>
            <a:t>Introduction</a:t>
          </a:r>
          <a:endParaRPr lang="zh-CN" altLang="en-US" sz="1900" dirty="0"/>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solidFill>
        <a:ln>
          <a:solidFill>
            <a:schemeClr val="accent3"/>
          </a:solidFill>
        </a:ln>
      </dgm:spPr>
      <dgm:t>
        <a:bodyPr/>
        <a:lstStyle/>
        <a:p>
          <a:r>
            <a:rPr lang="en-US" altLang="zh-CN" sz="1600" dirty="0" err="1" smtClean="0"/>
            <a:t>Materials&amp;Methods</a:t>
          </a:r>
          <a:endParaRPr lang="zh-CN" altLang="en-US" sz="1800" dirty="0"/>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2"/>
        </a:solidFill>
        <a:ln>
          <a:solidFill>
            <a:schemeClr val="accent2"/>
          </a:solidFill>
        </a:ln>
      </dgm:spPr>
      <dgm:t>
        <a:bodyPr/>
        <a:lstStyle/>
        <a:p>
          <a:r>
            <a:rPr lang="en-US" altLang="zh-CN" sz="1600" dirty="0" smtClean="0"/>
            <a:t>Results</a:t>
          </a:r>
          <a:endParaRPr lang="zh-CN" altLang="en-US" sz="1800" dirty="0"/>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ln>
          <a:solidFill>
            <a:schemeClr val="accent3"/>
          </a:solidFill>
        </a:ln>
      </dgm:spPr>
      <dgm:t>
        <a:bodyPr/>
        <a:lstStyle/>
        <a:p>
          <a:r>
            <a:rPr lang="en-US" altLang="zh-CN" sz="1600" dirty="0" smtClean="0"/>
            <a:t>Discussion</a:t>
          </a:r>
          <a:endParaRPr lang="zh-CN" altLang="en-US" sz="1600" dirty="0"/>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8C0B0333-72DA-4E7D-8EA0-82E5BAE71160}" srcId="{B1F9D3E4-8BB1-42F9-98D5-2F97A2BE83F4}" destId="{62E90260-E89B-4D16-87D8-13DD51B0BC0A}" srcOrd="3" destOrd="0" parTransId="{42EC968B-3239-437A-991E-26300942182D}" sibTransId="{FD5C224B-6C15-400E-8A96-34185EE005DC}"/>
    <dgm:cxn modelId="{FF041259-D718-4E2D-AB81-9734EC8A8857}" type="presOf" srcId="{DBC3C1AA-1A96-432C-9CE4-FA26FE336871}" destId="{0738A434-802B-4050-80EA-2888D1451743}" srcOrd="0" destOrd="0" presId="urn:microsoft.com/office/officeart/2005/8/layout/chevron1"/>
    <dgm:cxn modelId="{3297C37C-444D-4F31-AD1F-C164C36A0B41}" type="presOf" srcId="{B1F9D3E4-8BB1-42F9-98D5-2F97A2BE83F4}" destId="{0D85F96E-5052-4728-8CED-F764E2710A25}" srcOrd="0" destOrd="0" presId="urn:microsoft.com/office/officeart/2005/8/layout/chevron1"/>
    <dgm:cxn modelId="{29206706-662D-464A-9905-A7ACF0E3A92E}" type="presOf" srcId="{B5DEA588-7C14-41D1-9FBD-54715526660F}" destId="{AC7CA79C-F91F-4940-9FE5-8E024B4B6F09}" srcOrd="0" destOrd="0" presId="urn:microsoft.com/office/officeart/2005/8/layout/chevron1"/>
    <dgm:cxn modelId="{0E299FC8-AC36-4A39-A55B-B57B78FCF363}" type="presOf" srcId="{62E90260-E89B-4D16-87D8-13DD51B0BC0A}" destId="{164CA338-3619-4A4E-A47F-F97AD103027B}" srcOrd="0" destOrd="0" presId="urn:microsoft.com/office/officeart/2005/8/layout/chevron1"/>
    <dgm:cxn modelId="{0510F275-D76D-4BAD-BC32-F1B8D5AC2C43}" type="presOf" srcId="{D37BE24B-D827-4D15-A1FE-3EF045AE7960}" destId="{3DECB5A0-0EE7-4072-BAC6-DFC748834059}"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5F246ABE-7A0B-4BA9-A9E9-8D819089904C}" srcId="{B1F9D3E4-8BB1-42F9-98D5-2F97A2BE83F4}" destId="{B5DEA588-7C14-41D1-9FBD-54715526660F}" srcOrd="1" destOrd="0" parTransId="{B9EB2CC4-2B17-4892-AD84-FFD6D3EB175A}" sibTransId="{162AA84E-9AD1-4AA0-8A6B-0A9C3E3598D6}"/>
    <dgm:cxn modelId="{ED668442-E04D-4E5A-AECA-50AF15BAFEA2}" srcId="{B1F9D3E4-8BB1-42F9-98D5-2F97A2BE83F4}" destId="{D37BE24B-D827-4D15-A1FE-3EF045AE7960}" srcOrd="0" destOrd="0" parTransId="{78C54D89-ACF6-49D6-94A5-59ACC76E333C}" sibTransId="{3C3399A1-D1AF-443C-B664-898EDDB690DF}"/>
    <dgm:cxn modelId="{805976E9-2EB7-4980-8AC6-596F463DD9A0}" type="presParOf" srcId="{0D85F96E-5052-4728-8CED-F764E2710A25}" destId="{3DECB5A0-0EE7-4072-BAC6-DFC748834059}" srcOrd="0" destOrd="0" presId="urn:microsoft.com/office/officeart/2005/8/layout/chevron1"/>
    <dgm:cxn modelId="{8AA9E92C-506F-4814-AF97-910F461204D2}" type="presParOf" srcId="{0D85F96E-5052-4728-8CED-F764E2710A25}" destId="{AF49986F-8FBE-46A2-ACE2-4E548817DEB2}" srcOrd="1" destOrd="0" presId="urn:microsoft.com/office/officeart/2005/8/layout/chevron1"/>
    <dgm:cxn modelId="{088AAE4D-F010-410D-A91D-D22F77B28261}" type="presParOf" srcId="{0D85F96E-5052-4728-8CED-F764E2710A25}" destId="{AC7CA79C-F91F-4940-9FE5-8E024B4B6F09}" srcOrd="2" destOrd="0" presId="urn:microsoft.com/office/officeart/2005/8/layout/chevron1"/>
    <dgm:cxn modelId="{A54C18B0-34E4-4EAB-8792-CCFCE5133039}" type="presParOf" srcId="{0D85F96E-5052-4728-8CED-F764E2710A25}" destId="{E3C620C5-B93E-4A5A-8FC7-10857EB183F0}" srcOrd="3" destOrd="0" presId="urn:microsoft.com/office/officeart/2005/8/layout/chevron1"/>
    <dgm:cxn modelId="{E2BC5442-A28E-4CC6-BA15-75B083186B5F}" type="presParOf" srcId="{0D85F96E-5052-4728-8CED-F764E2710A25}" destId="{0738A434-802B-4050-80EA-2888D1451743}" srcOrd="4" destOrd="0" presId="urn:microsoft.com/office/officeart/2005/8/layout/chevron1"/>
    <dgm:cxn modelId="{8D6EACBC-CDB9-42F5-99AF-5F3DC18BBBC5}" type="presParOf" srcId="{0D85F96E-5052-4728-8CED-F764E2710A25}" destId="{6544E773-BC96-46F6-9263-2FB169240505}" srcOrd="5" destOrd="0" presId="urn:microsoft.com/office/officeart/2005/8/layout/chevron1"/>
    <dgm:cxn modelId="{CA7684F5-A79A-4B8F-AB69-0D0A63E5FD27}"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solidFill>
        <a:ln>
          <a:solidFill>
            <a:schemeClr val="accent3"/>
          </a:solidFill>
        </a:ln>
      </dgm:spPr>
      <dgm:t>
        <a:bodyPr/>
        <a:lstStyle/>
        <a:p>
          <a:r>
            <a:rPr lang="en-US" altLang="zh-CN" sz="1600" dirty="0" smtClean="0"/>
            <a:t>Introduction</a:t>
          </a:r>
          <a:endParaRPr lang="zh-CN" altLang="en-US" sz="1900" dirty="0"/>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solidFill>
        <a:ln>
          <a:solidFill>
            <a:schemeClr val="accent3"/>
          </a:solidFill>
        </a:ln>
      </dgm:spPr>
      <dgm:t>
        <a:bodyPr/>
        <a:lstStyle/>
        <a:p>
          <a:r>
            <a:rPr lang="en-US" altLang="zh-CN" sz="1600" dirty="0" err="1" smtClean="0"/>
            <a:t>Materials&amp;Methods</a:t>
          </a:r>
          <a:endParaRPr lang="zh-CN" altLang="en-US" sz="1800" dirty="0"/>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2"/>
        </a:solidFill>
        <a:ln>
          <a:solidFill>
            <a:schemeClr val="accent2"/>
          </a:solidFill>
        </a:ln>
      </dgm:spPr>
      <dgm:t>
        <a:bodyPr/>
        <a:lstStyle/>
        <a:p>
          <a:r>
            <a:rPr lang="en-US" altLang="zh-CN" sz="1600" dirty="0" smtClean="0"/>
            <a:t>Results</a:t>
          </a:r>
          <a:endParaRPr lang="zh-CN" altLang="en-US" sz="1800" dirty="0"/>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dgm:t>
        <a:bodyPr/>
        <a:lstStyle/>
        <a:p>
          <a:r>
            <a:rPr lang="en-US" altLang="zh-CN" sz="1600" dirty="0" smtClean="0"/>
            <a:t>Discussion</a:t>
          </a:r>
          <a:endParaRPr lang="zh-CN" altLang="en-US" sz="1600" dirty="0"/>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2330C23A-6A98-42B6-ACFD-23FEF916A797}" type="presOf" srcId="{B1F9D3E4-8BB1-42F9-98D5-2F97A2BE83F4}" destId="{0D85F96E-5052-4728-8CED-F764E2710A25}"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CE57DB9B-96FF-4ACB-8718-F1AC87189247}" type="presOf" srcId="{B5DEA588-7C14-41D1-9FBD-54715526660F}" destId="{AC7CA79C-F91F-4940-9FE5-8E024B4B6F09}" srcOrd="0" destOrd="0" presId="urn:microsoft.com/office/officeart/2005/8/layout/chevron1"/>
    <dgm:cxn modelId="{A68C0E37-20E1-4D3A-B53A-DE1EEE7CDB01}" type="presOf" srcId="{62E90260-E89B-4D16-87D8-13DD51B0BC0A}" destId="{164CA338-3619-4A4E-A47F-F97AD103027B}" srcOrd="0" destOrd="0" presId="urn:microsoft.com/office/officeart/2005/8/layout/chevron1"/>
    <dgm:cxn modelId="{68AA6DD3-EBFB-44C3-AD5D-8EB30C54EA1F}" type="presOf" srcId="{D37BE24B-D827-4D15-A1FE-3EF045AE7960}" destId="{3DECB5A0-0EE7-4072-BAC6-DFC748834059}"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5F246ABE-7A0B-4BA9-A9E9-8D819089904C}" srcId="{B1F9D3E4-8BB1-42F9-98D5-2F97A2BE83F4}" destId="{B5DEA588-7C14-41D1-9FBD-54715526660F}" srcOrd="1" destOrd="0" parTransId="{B9EB2CC4-2B17-4892-AD84-FFD6D3EB175A}" sibTransId="{162AA84E-9AD1-4AA0-8A6B-0A9C3E3598D6}"/>
    <dgm:cxn modelId="{ED668442-E04D-4E5A-AECA-50AF15BAFEA2}" srcId="{B1F9D3E4-8BB1-42F9-98D5-2F97A2BE83F4}" destId="{D37BE24B-D827-4D15-A1FE-3EF045AE7960}" srcOrd="0" destOrd="0" parTransId="{78C54D89-ACF6-49D6-94A5-59ACC76E333C}" sibTransId="{3C3399A1-D1AF-443C-B664-898EDDB690DF}"/>
    <dgm:cxn modelId="{7E44998B-DF6C-4395-9328-21BFB6F86E9F}" type="presOf" srcId="{DBC3C1AA-1A96-432C-9CE4-FA26FE336871}" destId="{0738A434-802B-4050-80EA-2888D1451743}" srcOrd="0" destOrd="0" presId="urn:microsoft.com/office/officeart/2005/8/layout/chevron1"/>
    <dgm:cxn modelId="{7E0E0E35-7D3A-4644-BB7D-55E415E98373}" type="presParOf" srcId="{0D85F96E-5052-4728-8CED-F764E2710A25}" destId="{3DECB5A0-0EE7-4072-BAC6-DFC748834059}" srcOrd="0" destOrd="0" presId="urn:microsoft.com/office/officeart/2005/8/layout/chevron1"/>
    <dgm:cxn modelId="{49F716B7-D64A-4C2C-AE6C-CECB69679B99}" type="presParOf" srcId="{0D85F96E-5052-4728-8CED-F764E2710A25}" destId="{AF49986F-8FBE-46A2-ACE2-4E548817DEB2}" srcOrd="1" destOrd="0" presId="urn:microsoft.com/office/officeart/2005/8/layout/chevron1"/>
    <dgm:cxn modelId="{5419BE3C-9AC5-44C1-8207-E9B6153ED97B}" type="presParOf" srcId="{0D85F96E-5052-4728-8CED-F764E2710A25}" destId="{AC7CA79C-F91F-4940-9FE5-8E024B4B6F09}" srcOrd="2" destOrd="0" presId="urn:microsoft.com/office/officeart/2005/8/layout/chevron1"/>
    <dgm:cxn modelId="{68768382-D2A4-485B-B727-BF40581EB02B}" type="presParOf" srcId="{0D85F96E-5052-4728-8CED-F764E2710A25}" destId="{E3C620C5-B93E-4A5A-8FC7-10857EB183F0}" srcOrd="3" destOrd="0" presId="urn:microsoft.com/office/officeart/2005/8/layout/chevron1"/>
    <dgm:cxn modelId="{82F2E030-CFB4-4FDA-B7DE-2C155B2B1FC3}" type="presParOf" srcId="{0D85F96E-5052-4728-8CED-F764E2710A25}" destId="{0738A434-802B-4050-80EA-2888D1451743}" srcOrd="4" destOrd="0" presId="urn:microsoft.com/office/officeart/2005/8/layout/chevron1"/>
    <dgm:cxn modelId="{D3249157-361A-4479-B80A-72D1BEA42FA9}" type="presParOf" srcId="{0D85F96E-5052-4728-8CED-F764E2710A25}" destId="{6544E773-BC96-46F6-9263-2FB169240505}" srcOrd="5" destOrd="0" presId="urn:microsoft.com/office/officeart/2005/8/layout/chevron1"/>
    <dgm:cxn modelId="{7334B378-FBB4-4DE6-811E-C41D6EB44483}"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solidFill>
        <a:ln>
          <a:solidFill>
            <a:schemeClr val="accent3"/>
          </a:solidFill>
        </a:ln>
      </dgm:spPr>
      <dgm:t>
        <a:bodyPr/>
        <a:lstStyle/>
        <a:p>
          <a:r>
            <a:rPr lang="en-US" altLang="zh-CN" sz="1600" dirty="0" smtClean="0"/>
            <a:t>Introduction</a:t>
          </a:r>
          <a:endParaRPr lang="zh-CN" altLang="en-US" sz="1900" dirty="0"/>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solidFill>
        <a:ln>
          <a:solidFill>
            <a:schemeClr val="accent3"/>
          </a:solidFill>
        </a:ln>
      </dgm:spPr>
      <dgm:t>
        <a:bodyPr/>
        <a:lstStyle/>
        <a:p>
          <a:r>
            <a:rPr lang="en-US" altLang="zh-CN" sz="1600" dirty="0" err="1" smtClean="0"/>
            <a:t>Materials&amp;Methods</a:t>
          </a:r>
          <a:endParaRPr lang="zh-CN" altLang="en-US" sz="1800" dirty="0"/>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2"/>
        </a:solidFill>
        <a:ln>
          <a:solidFill>
            <a:schemeClr val="accent2"/>
          </a:solidFill>
        </a:ln>
      </dgm:spPr>
      <dgm:t>
        <a:bodyPr/>
        <a:lstStyle/>
        <a:p>
          <a:r>
            <a:rPr lang="en-US" altLang="zh-CN" sz="1600" dirty="0" smtClean="0"/>
            <a:t>Results</a:t>
          </a:r>
          <a:endParaRPr lang="zh-CN" altLang="en-US" sz="1800" dirty="0"/>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dgm:t>
        <a:bodyPr/>
        <a:lstStyle/>
        <a:p>
          <a:r>
            <a:rPr lang="en-US" altLang="zh-CN" sz="1600" dirty="0" smtClean="0"/>
            <a:t>Discussion</a:t>
          </a:r>
          <a:endParaRPr lang="zh-CN" altLang="en-US" sz="1600" dirty="0"/>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DFAA3986-AB4F-4D45-885C-CA0396C46150}" type="presOf" srcId="{DBC3C1AA-1A96-432C-9CE4-FA26FE336871}" destId="{0738A434-802B-4050-80EA-2888D1451743}" srcOrd="0" destOrd="0" presId="urn:microsoft.com/office/officeart/2005/8/layout/chevron1"/>
    <dgm:cxn modelId="{63A2448F-53FE-4B59-ABC0-99A2D82FA775}" type="presOf" srcId="{D37BE24B-D827-4D15-A1FE-3EF045AE7960}" destId="{3DECB5A0-0EE7-4072-BAC6-DFC748834059}" srcOrd="0" destOrd="0" presId="urn:microsoft.com/office/officeart/2005/8/layout/chevron1"/>
    <dgm:cxn modelId="{80DAAFEC-7677-422C-8ED2-73C8D5832D66}" type="presOf" srcId="{B5DEA588-7C14-41D1-9FBD-54715526660F}" destId="{AC7CA79C-F91F-4940-9FE5-8E024B4B6F09}" srcOrd="0" destOrd="0" presId="urn:microsoft.com/office/officeart/2005/8/layout/chevron1"/>
    <dgm:cxn modelId="{B03DFD53-5740-4DAC-9690-0ABA16CAEA65}" type="presOf" srcId="{B1F9D3E4-8BB1-42F9-98D5-2F97A2BE83F4}" destId="{0D85F96E-5052-4728-8CED-F764E2710A25}"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4D138E09-AFFD-450E-9069-6248B0E3D241}" type="presOf" srcId="{62E90260-E89B-4D16-87D8-13DD51B0BC0A}" destId="{164CA338-3619-4A4E-A47F-F97AD103027B}"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727FA8FE-067E-4874-AB21-B785CCEC6B7F}" type="presParOf" srcId="{0D85F96E-5052-4728-8CED-F764E2710A25}" destId="{3DECB5A0-0EE7-4072-BAC6-DFC748834059}" srcOrd="0" destOrd="0" presId="urn:microsoft.com/office/officeart/2005/8/layout/chevron1"/>
    <dgm:cxn modelId="{FE2601C5-6838-45A1-B219-524CC563C767}" type="presParOf" srcId="{0D85F96E-5052-4728-8CED-F764E2710A25}" destId="{AF49986F-8FBE-46A2-ACE2-4E548817DEB2}" srcOrd="1" destOrd="0" presId="urn:microsoft.com/office/officeart/2005/8/layout/chevron1"/>
    <dgm:cxn modelId="{2A6636D8-85F6-4E57-BCBB-4BE3D33B48BD}" type="presParOf" srcId="{0D85F96E-5052-4728-8CED-F764E2710A25}" destId="{AC7CA79C-F91F-4940-9FE5-8E024B4B6F09}" srcOrd="2" destOrd="0" presId="urn:microsoft.com/office/officeart/2005/8/layout/chevron1"/>
    <dgm:cxn modelId="{1427D38C-17CF-47CB-B26D-71BF1FB18825}" type="presParOf" srcId="{0D85F96E-5052-4728-8CED-F764E2710A25}" destId="{E3C620C5-B93E-4A5A-8FC7-10857EB183F0}" srcOrd="3" destOrd="0" presId="urn:microsoft.com/office/officeart/2005/8/layout/chevron1"/>
    <dgm:cxn modelId="{5E7D4621-1B6F-4C8A-A847-DCC5D6CC3B93}" type="presParOf" srcId="{0D85F96E-5052-4728-8CED-F764E2710A25}" destId="{0738A434-802B-4050-80EA-2888D1451743}" srcOrd="4" destOrd="0" presId="urn:microsoft.com/office/officeart/2005/8/layout/chevron1"/>
    <dgm:cxn modelId="{0ED11D05-AB59-4EDC-A70D-03B8741F8894}" type="presParOf" srcId="{0D85F96E-5052-4728-8CED-F764E2710A25}" destId="{6544E773-BC96-46F6-9263-2FB169240505}" srcOrd="5" destOrd="0" presId="urn:microsoft.com/office/officeart/2005/8/layout/chevron1"/>
    <dgm:cxn modelId="{DBC8637F-7F59-417B-92AB-44DF553615A4}"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8C0B0333-72DA-4E7D-8EA0-82E5BAE71160}" srcId="{B1F9D3E4-8BB1-42F9-98D5-2F97A2BE83F4}" destId="{62E90260-E89B-4D16-87D8-13DD51B0BC0A}" srcOrd="3" destOrd="0" parTransId="{42EC968B-3239-437A-991E-26300942182D}" sibTransId="{FD5C224B-6C15-400E-8A96-34185EE005DC}"/>
    <dgm:cxn modelId="{1EDA1E78-F4A4-4133-8C10-6833435C9534}" type="presOf" srcId="{D37BE24B-D827-4D15-A1FE-3EF045AE7960}" destId="{3DECB5A0-0EE7-4072-BAC6-DFC748834059}" srcOrd="0" destOrd="0" presId="urn:microsoft.com/office/officeart/2005/8/layout/chevron1"/>
    <dgm:cxn modelId="{BE0DEC37-1C38-4E4A-8BF4-061635CB972D}" type="presOf" srcId="{62E90260-E89B-4D16-87D8-13DD51B0BC0A}" destId="{164CA338-3619-4A4E-A47F-F97AD103027B}"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9F02E5BE-54C3-4FE5-B699-5CB7B7111BE7}" type="presOf" srcId="{B5DEA588-7C14-41D1-9FBD-54715526660F}" destId="{AC7CA79C-F91F-4940-9FE5-8E024B4B6F09}" srcOrd="0" destOrd="0" presId="urn:microsoft.com/office/officeart/2005/8/layout/chevron1"/>
    <dgm:cxn modelId="{C7FFF7E8-8CEA-445F-99F5-FF50C5EA13A3}" type="presOf" srcId="{DBC3C1AA-1A96-432C-9CE4-FA26FE336871}" destId="{0738A434-802B-4050-80EA-2888D1451743}" srcOrd="0" destOrd="0" presId="urn:microsoft.com/office/officeart/2005/8/layout/chevron1"/>
    <dgm:cxn modelId="{764E841A-E0D2-479B-A91A-D3835785292C}" type="presOf" srcId="{B1F9D3E4-8BB1-42F9-98D5-2F97A2BE83F4}" destId="{0D85F96E-5052-4728-8CED-F764E2710A25}"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C4D0753D-0AAB-4E28-87F6-CC897B08B705}" type="presParOf" srcId="{0D85F96E-5052-4728-8CED-F764E2710A25}" destId="{3DECB5A0-0EE7-4072-BAC6-DFC748834059}" srcOrd="0" destOrd="0" presId="urn:microsoft.com/office/officeart/2005/8/layout/chevron1"/>
    <dgm:cxn modelId="{626B578A-1FA9-4C52-BB3B-CCB38E1B965C}" type="presParOf" srcId="{0D85F96E-5052-4728-8CED-F764E2710A25}" destId="{AF49986F-8FBE-46A2-ACE2-4E548817DEB2}" srcOrd="1" destOrd="0" presId="urn:microsoft.com/office/officeart/2005/8/layout/chevron1"/>
    <dgm:cxn modelId="{4F2DFC95-79CB-4CAA-8162-88A3A28AC065}" type="presParOf" srcId="{0D85F96E-5052-4728-8CED-F764E2710A25}" destId="{AC7CA79C-F91F-4940-9FE5-8E024B4B6F09}" srcOrd="2" destOrd="0" presId="urn:microsoft.com/office/officeart/2005/8/layout/chevron1"/>
    <dgm:cxn modelId="{05651732-7D78-4650-B7AD-F53974A7423D}" type="presParOf" srcId="{0D85F96E-5052-4728-8CED-F764E2710A25}" destId="{E3C620C5-B93E-4A5A-8FC7-10857EB183F0}" srcOrd="3" destOrd="0" presId="urn:microsoft.com/office/officeart/2005/8/layout/chevron1"/>
    <dgm:cxn modelId="{D91276D3-6329-4AA8-A7B5-FE242BE18595}" type="presParOf" srcId="{0D85F96E-5052-4728-8CED-F764E2710A25}" destId="{0738A434-802B-4050-80EA-2888D1451743}" srcOrd="4" destOrd="0" presId="urn:microsoft.com/office/officeart/2005/8/layout/chevron1"/>
    <dgm:cxn modelId="{A9354E8E-A71E-433F-B70D-56387D9B5AB5}" type="presParOf" srcId="{0D85F96E-5052-4728-8CED-F764E2710A25}" destId="{6544E773-BC96-46F6-9263-2FB169240505}" srcOrd="5" destOrd="0" presId="urn:microsoft.com/office/officeart/2005/8/layout/chevron1"/>
    <dgm:cxn modelId="{2F66FD0C-3682-4EF8-850A-E48031FBE477}"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7105F39A-5E87-4F34-8467-C10B91ED1722}" type="presOf" srcId="{62E90260-E89B-4D16-87D8-13DD51B0BC0A}" destId="{164CA338-3619-4A4E-A47F-F97AD103027B}" srcOrd="0" destOrd="0" presId="urn:microsoft.com/office/officeart/2005/8/layout/chevron1"/>
    <dgm:cxn modelId="{8246A8C5-3181-4836-9D49-1740348B9301}" type="presOf" srcId="{D37BE24B-D827-4D15-A1FE-3EF045AE7960}" destId="{3DECB5A0-0EE7-4072-BAC6-DFC748834059}"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F6ACB2DF-C12A-41CB-B386-A77BA539E785}" type="presOf" srcId="{B1F9D3E4-8BB1-42F9-98D5-2F97A2BE83F4}" destId="{0D85F96E-5052-4728-8CED-F764E2710A25}" srcOrd="0" destOrd="0" presId="urn:microsoft.com/office/officeart/2005/8/layout/chevron1"/>
    <dgm:cxn modelId="{76166A97-B045-48A0-8914-E7146C5F2F3D}" type="presOf" srcId="{B5DEA588-7C14-41D1-9FBD-54715526660F}" destId="{AC7CA79C-F91F-4940-9FE5-8E024B4B6F09}" srcOrd="0" destOrd="0" presId="urn:microsoft.com/office/officeart/2005/8/layout/chevron1"/>
    <dgm:cxn modelId="{8C7852F6-F7CF-4A6C-8315-8C6570C28CFB}" type="presOf" srcId="{DBC3C1AA-1A96-432C-9CE4-FA26FE336871}" destId="{0738A434-802B-4050-80EA-2888D1451743}"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ED668442-E04D-4E5A-AECA-50AF15BAFEA2}" srcId="{B1F9D3E4-8BB1-42F9-98D5-2F97A2BE83F4}" destId="{D37BE24B-D827-4D15-A1FE-3EF045AE7960}" srcOrd="0" destOrd="0" parTransId="{78C54D89-ACF6-49D6-94A5-59ACC76E333C}" sibTransId="{3C3399A1-D1AF-443C-B664-898EDDB690DF}"/>
    <dgm:cxn modelId="{5F246ABE-7A0B-4BA9-A9E9-8D819089904C}" srcId="{B1F9D3E4-8BB1-42F9-98D5-2F97A2BE83F4}" destId="{B5DEA588-7C14-41D1-9FBD-54715526660F}" srcOrd="1" destOrd="0" parTransId="{B9EB2CC4-2B17-4892-AD84-FFD6D3EB175A}" sibTransId="{162AA84E-9AD1-4AA0-8A6B-0A9C3E3598D6}"/>
    <dgm:cxn modelId="{8FA2D357-3DEB-4349-8783-9E230E1EEA79}" type="presParOf" srcId="{0D85F96E-5052-4728-8CED-F764E2710A25}" destId="{3DECB5A0-0EE7-4072-BAC6-DFC748834059}" srcOrd="0" destOrd="0" presId="urn:microsoft.com/office/officeart/2005/8/layout/chevron1"/>
    <dgm:cxn modelId="{578803D1-2E37-4279-8046-DE20698E2082}" type="presParOf" srcId="{0D85F96E-5052-4728-8CED-F764E2710A25}" destId="{AF49986F-8FBE-46A2-ACE2-4E548817DEB2}" srcOrd="1" destOrd="0" presId="urn:microsoft.com/office/officeart/2005/8/layout/chevron1"/>
    <dgm:cxn modelId="{9D787D5E-F87A-46F6-9E90-663ABD172DC2}" type="presParOf" srcId="{0D85F96E-5052-4728-8CED-F764E2710A25}" destId="{AC7CA79C-F91F-4940-9FE5-8E024B4B6F09}" srcOrd="2" destOrd="0" presId="urn:microsoft.com/office/officeart/2005/8/layout/chevron1"/>
    <dgm:cxn modelId="{A92C037F-E28E-4D6C-ADC8-1BD7DACA7094}" type="presParOf" srcId="{0D85F96E-5052-4728-8CED-F764E2710A25}" destId="{E3C620C5-B93E-4A5A-8FC7-10857EB183F0}" srcOrd="3" destOrd="0" presId="urn:microsoft.com/office/officeart/2005/8/layout/chevron1"/>
    <dgm:cxn modelId="{C57D3ED5-77D0-433F-B471-FBF314E812FC}" type="presParOf" srcId="{0D85F96E-5052-4728-8CED-F764E2710A25}" destId="{0738A434-802B-4050-80EA-2888D1451743}" srcOrd="4" destOrd="0" presId="urn:microsoft.com/office/officeart/2005/8/layout/chevron1"/>
    <dgm:cxn modelId="{DA61BC36-3894-4563-B50C-55E82E692815}" type="presParOf" srcId="{0D85F96E-5052-4728-8CED-F764E2710A25}" destId="{6544E773-BC96-46F6-9263-2FB169240505}" srcOrd="5" destOrd="0" presId="urn:microsoft.com/office/officeart/2005/8/layout/chevron1"/>
    <dgm:cxn modelId="{8860A495-C801-44B1-8897-C60BAE3D4391}"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B8A4A855-3E9E-43F1-8765-D49FB31FD899}" type="presOf" srcId="{D37BE24B-D827-4D15-A1FE-3EF045AE7960}" destId="{3DECB5A0-0EE7-4072-BAC6-DFC748834059}"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FF31D708-F5D7-4E2B-8428-7C035B6C77A1}" type="presOf" srcId="{B5DEA588-7C14-41D1-9FBD-54715526660F}" destId="{AC7CA79C-F91F-4940-9FE5-8E024B4B6F09}" srcOrd="0" destOrd="0" presId="urn:microsoft.com/office/officeart/2005/8/layout/chevron1"/>
    <dgm:cxn modelId="{F8030FB9-2B45-4FFA-B2D8-9720AFC1CD4A}" type="presOf" srcId="{62E90260-E89B-4D16-87D8-13DD51B0BC0A}" destId="{164CA338-3619-4A4E-A47F-F97AD103027B}" srcOrd="0" destOrd="0" presId="urn:microsoft.com/office/officeart/2005/8/layout/chevron1"/>
    <dgm:cxn modelId="{00901CB2-DFA2-4757-A8C9-CF89887D3B21}" type="presOf" srcId="{DBC3C1AA-1A96-432C-9CE4-FA26FE336871}" destId="{0738A434-802B-4050-80EA-2888D1451743}" srcOrd="0" destOrd="0" presId="urn:microsoft.com/office/officeart/2005/8/layout/chevron1"/>
    <dgm:cxn modelId="{7FC3CB8B-5F72-430B-8A72-4AF6567276A1}" type="presOf" srcId="{B1F9D3E4-8BB1-42F9-98D5-2F97A2BE83F4}" destId="{0D85F96E-5052-4728-8CED-F764E2710A25}"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5F246ABE-7A0B-4BA9-A9E9-8D819089904C}" srcId="{B1F9D3E4-8BB1-42F9-98D5-2F97A2BE83F4}" destId="{B5DEA588-7C14-41D1-9FBD-54715526660F}" srcOrd="1" destOrd="0" parTransId="{B9EB2CC4-2B17-4892-AD84-FFD6D3EB175A}" sibTransId="{162AA84E-9AD1-4AA0-8A6B-0A9C3E3598D6}"/>
    <dgm:cxn modelId="{ED668442-E04D-4E5A-AECA-50AF15BAFEA2}" srcId="{B1F9D3E4-8BB1-42F9-98D5-2F97A2BE83F4}" destId="{D37BE24B-D827-4D15-A1FE-3EF045AE7960}" srcOrd="0" destOrd="0" parTransId="{78C54D89-ACF6-49D6-94A5-59ACC76E333C}" sibTransId="{3C3399A1-D1AF-443C-B664-898EDDB690DF}"/>
    <dgm:cxn modelId="{6A495E64-4DDA-4715-84B9-8F7C7F3F2251}" type="presParOf" srcId="{0D85F96E-5052-4728-8CED-F764E2710A25}" destId="{3DECB5A0-0EE7-4072-BAC6-DFC748834059}" srcOrd="0" destOrd="0" presId="urn:microsoft.com/office/officeart/2005/8/layout/chevron1"/>
    <dgm:cxn modelId="{624C2032-F4C6-427F-9CB7-A2B88D22BDE6}" type="presParOf" srcId="{0D85F96E-5052-4728-8CED-F764E2710A25}" destId="{AF49986F-8FBE-46A2-ACE2-4E548817DEB2}" srcOrd="1" destOrd="0" presId="urn:microsoft.com/office/officeart/2005/8/layout/chevron1"/>
    <dgm:cxn modelId="{93A5E223-3567-4B21-908A-D9F72A676D99}" type="presParOf" srcId="{0D85F96E-5052-4728-8CED-F764E2710A25}" destId="{AC7CA79C-F91F-4940-9FE5-8E024B4B6F09}" srcOrd="2" destOrd="0" presId="urn:microsoft.com/office/officeart/2005/8/layout/chevron1"/>
    <dgm:cxn modelId="{54FED40F-F3F3-4BBC-8776-9FEF19843411}" type="presParOf" srcId="{0D85F96E-5052-4728-8CED-F764E2710A25}" destId="{E3C620C5-B93E-4A5A-8FC7-10857EB183F0}" srcOrd="3" destOrd="0" presId="urn:microsoft.com/office/officeart/2005/8/layout/chevron1"/>
    <dgm:cxn modelId="{2B4901AD-AD1A-4CD8-80D9-462139FFCC97}" type="presParOf" srcId="{0D85F96E-5052-4728-8CED-F764E2710A25}" destId="{0738A434-802B-4050-80EA-2888D1451743}" srcOrd="4" destOrd="0" presId="urn:microsoft.com/office/officeart/2005/8/layout/chevron1"/>
    <dgm:cxn modelId="{A7EA8DFD-A299-483C-87E8-AA423140264A}" type="presParOf" srcId="{0D85F96E-5052-4728-8CED-F764E2710A25}" destId="{6544E773-BC96-46F6-9263-2FB169240505}" srcOrd="5" destOrd="0" presId="urn:microsoft.com/office/officeart/2005/8/layout/chevron1"/>
    <dgm:cxn modelId="{85E40E9D-56F8-4E85-B90F-B8697616F48A}"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D2CBB3E9-382E-4C05-BBF2-31560750F0A9}" type="presOf" srcId="{62E90260-E89B-4D16-87D8-13DD51B0BC0A}" destId="{164CA338-3619-4A4E-A47F-F97AD103027B}" srcOrd="0" destOrd="0" presId="urn:microsoft.com/office/officeart/2005/8/layout/chevron1"/>
    <dgm:cxn modelId="{E15055DD-2FE9-4901-A51F-C4E616B66A07}" type="presOf" srcId="{B5DEA588-7C14-41D1-9FBD-54715526660F}" destId="{AC7CA79C-F91F-4940-9FE5-8E024B4B6F09}"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066DC7C1-9A52-48D7-92EB-A67D76576D93}" type="presOf" srcId="{DBC3C1AA-1A96-432C-9CE4-FA26FE336871}" destId="{0738A434-802B-4050-80EA-2888D1451743}" srcOrd="0" destOrd="0" presId="urn:microsoft.com/office/officeart/2005/8/layout/chevron1"/>
    <dgm:cxn modelId="{D5D6D4C5-729C-45ED-85A1-DFD2C54733DF}" type="presOf" srcId="{D37BE24B-D827-4D15-A1FE-3EF045AE7960}" destId="{3DECB5A0-0EE7-4072-BAC6-DFC748834059}"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5F246ABE-7A0B-4BA9-A9E9-8D819089904C}" srcId="{B1F9D3E4-8BB1-42F9-98D5-2F97A2BE83F4}" destId="{B5DEA588-7C14-41D1-9FBD-54715526660F}" srcOrd="1" destOrd="0" parTransId="{B9EB2CC4-2B17-4892-AD84-FFD6D3EB175A}" sibTransId="{162AA84E-9AD1-4AA0-8A6B-0A9C3E3598D6}"/>
    <dgm:cxn modelId="{4C5E80DA-AF13-4B74-8B97-48D412AEE386}" type="presOf" srcId="{B1F9D3E4-8BB1-42F9-98D5-2F97A2BE83F4}" destId="{0D85F96E-5052-4728-8CED-F764E2710A25}" srcOrd="0" destOrd="0" presId="urn:microsoft.com/office/officeart/2005/8/layout/chevron1"/>
    <dgm:cxn modelId="{ED668442-E04D-4E5A-AECA-50AF15BAFEA2}" srcId="{B1F9D3E4-8BB1-42F9-98D5-2F97A2BE83F4}" destId="{D37BE24B-D827-4D15-A1FE-3EF045AE7960}" srcOrd="0" destOrd="0" parTransId="{78C54D89-ACF6-49D6-94A5-59ACC76E333C}" sibTransId="{3C3399A1-D1AF-443C-B664-898EDDB690DF}"/>
    <dgm:cxn modelId="{5EC49D93-5D95-4237-A9DD-F48468C16EF7}" type="presParOf" srcId="{0D85F96E-5052-4728-8CED-F764E2710A25}" destId="{3DECB5A0-0EE7-4072-BAC6-DFC748834059}" srcOrd="0" destOrd="0" presId="urn:microsoft.com/office/officeart/2005/8/layout/chevron1"/>
    <dgm:cxn modelId="{8D4B7E10-C5CD-4585-8A4E-6CD69CFE4E24}" type="presParOf" srcId="{0D85F96E-5052-4728-8CED-F764E2710A25}" destId="{AF49986F-8FBE-46A2-ACE2-4E548817DEB2}" srcOrd="1" destOrd="0" presId="urn:microsoft.com/office/officeart/2005/8/layout/chevron1"/>
    <dgm:cxn modelId="{78CE81D2-0489-4935-9E44-45EED4BABF7B}" type="presParOf" srcId="{0D85F96E-5052-4728-8CED-F764E2710A25}" destId="{AC7CA79C-F91F-4940-9FE5-8E024B4B6F09}" srcOrd="2" destOrd="0" presId="urn:microsoft.com/office/officeart/2005/8/layout/chevron1"/>
    <dgm:cxn modelId="{5190B244-8FE3-4D30-860C-194A0E6510A7}" type="presParOf" srcId="{0D85F96E-5052-4728-8CED-F764E2710A25}" destId="{E3C620C5-B93E-4A5A-8FC7-10857EB183F0}" srcOrd="3" destOrd="0" presId="urn:microsoft.com/office/officeart/2005/8/layout/chevron1"/>
    <dgm:cxn modelId="{36613994-4F85-43B1-969D-7DFD74AA00A2}" type="presParOf" srcId="{0D85F96E-5052-4728-8CED-F764E2710A25}" destId="{0738A434-802B-4050-80EA-2888D1451743}" srcOrd="4" destOrd="0" presId="urn:microsoft.com/office/officeart/2005/8/layout/chevron1"/>
    <dgm:cxn modelId="{FC78BC0C-48A1-48E2-99E5-8DA35A9C3D34}" type="presParOf" srcId="{0D85F96E-5052-4728-8CED-F764E2710A25}" destId="{6544E773-BC96-46F6-9263-2FB169240505}" srcOrd="5" destOrd="0" presId="urn:microsoft.com/office/officeart/2005/8/layout/chevron1"/>
    <dgm:cxn modelId="{3760B76E-0C10-4FA3-967F-83557184E441}"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F99943E6-DDC2-4380-A8A1-948181A6CE24}" type="presOf" srcId="{62E90260-E89B-4D16-87D8-13DD51B0BC0A}" destId="{164CA338-3619-4A4E-A47F-F97AD103027B}"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2774D60C-6BF5-4B45-B9AE-A7A11F55E0A9}" type="presOf" srcId="{B1F9D3E4-8BB1-42F9-98D5-2F97A2BE83F4}" destId="{0D85F96E-5052-4728-8CED-F764E2710A25}" srcOrd="0" destOrd="0" presId="urn:microsoft.com/office/officeart/2005/8/layout/chevron1"/>
    <dgm:cxn modelId="{29A98FB3-A681-48CB-9837-50FCD863D909}" type="presOf" srcId="{D37BE24B-D827-4D15-A1FE-3EF045AE7960}" destId="{3DECB5A0-0EE7-4072-BAC6-DFC748834059}" srcOrd="0" destOrd="0" presId="urn:microsoft.com/office/officeart/2005/8/layout/chevron1"/>
    <dgm:cxn modelId="{F9312AE5-5A7B-4FC8-98E5-F102A7CB2061}" type="presOf" srcId="{B5DEA588-7C14-41D1-9FBD-54715526660F}" destId="{AC7CA79C-F91F-4940-9FE5-8E024B4B6F09}"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4D29B9D3-54D5-4422-AD6B-031C8F77F117}" srcId="{B1F9D3E4-8BB1-42F9-98D5-2F97A2BE83F4}" destId="{DBC3C1AA-1A96-432C-9CE4-FA26FE336871}" srcOrd="2" destOrd="0" parTransId="{63876E03-F94B-4049-A6D1-54E71A91E01E}" sibTransId="{D2405DA7-80B8-4F59-B3A4-9EAFE73D8D0B}"/>
    <dgm:cxn modelId="{ED668442-E04D-4E5A-AECA-50AF15BAFEA2}" srcId="{B1F9D3E4-8BB1-42F9-98D5-2F97A2BE83F4}" destId="{D37BE24B-D827-4D15-A1FE-3EF045AE7960}" srcOrd="0" destOrd="0" parTransId="{78C54D89-ACF6-49D6-94A5-59ACC76E333C}" sibTransId="{3C3399A1-D1AF-443C-B664-898EDDB690DF}"/>
    <dgm:cxn modelId="{736B431C-8788-4849-A174-6D1468AA0812}" type="presOf" srcId="{DBC3C1AA-1A96-432C-9CE4-FA26FE336871}" destId="{0738A434-802B-4050-80EA-2888D1451743}" srcOrd="0" destOrd="0" presId="urn:microsoft.com/office/officeart/2005/8/layout/chevron1"/>
    <dgm:cxn modelId="{681CC683-DA4B-4B31-A8B8-EEC735CD1D5E}" type="presParOf" srcId="{0D85F96E-5052-4728-8CED-F764E2710A25}" destId="{3DECB5A0-0EE7-4072-BAC6-DFC748834059}" srcOrd="0" destOrd="0" presId="urn:microsoft.com/office/officeart/2005/8/layout/chevron1"/>
    <dgm:cxn modelId="{A3EBF2FF-1AE7-4C8B-ABD0-0CBA2C2F156B}" type="presParOf" srcId="{0D85F96E-5052-4728-8CED-F764E2710A25}" destId="{AF49986F-8FBE-46A2-ACE2-4E548817DEB2}" srcOrd="1" destOrd="0" presId="urn:microsoft.com/office/officeart/2005/8/layout/chevron1"/>
    <dgm:cxn modelId="{330EE194-D127-4788-A486-BE6217CBEC16}" type="presParOf" srcId="{0D85F96E-5052-4728-8CED-F764E2710A25}" destId="{AC7CA79C-F91F-4940-9FE5-8E024B4B6F09}" srcOrd="2" destOrd="0" presId="urn:microsoft.com/office/officeart/2005/8/layout/chevron1"/>
    <dgm:cxn modelId="{C962B4CF-628A-434C-94D3-6ECC7E3C1254}" type="presParOf" srcId="{0D85F96E-5052-4728-8CED-F764E2710A25}" destId="{E3C620C5-B93E-4A5A-8FC7-10857EB183F0}" srcOrd="3" destOrd="0" presId="urn:microsoft.com/office/officeart/2005/8/layout/chevron1"/>
    <dgm:cxn modelId="{C5ACB851-7F75-4CBF-917A-6B109AF5A2C0}" type="presParOf" srcId="{0D85F96E-5052-4728-8CED-F764E2710A25}" destId="{0738A434-802B-4050-80EA-2888D1451743}" srcOrd="4" destOrd="0" presId="urn:microsoft.com/office/officeart/2005/8/layout/chevron1"/>
    <dgm:cxn modelId="{C3E46D7A-F7A0-4187-A9AF-199C41DF8835}" type="presParOf" srcId="{0D85F96E-5052-4728-8CED-F764E2710A25}" destId="{6544E773-BC96-46F6-9263-2FB169240505}" srcOrd="5" destOrd="0" presId="urn:microsoft.com/office/officeart/2005/8/layout/chevron1"/>
    <dgm:cxn modelId="{110415FD-6939-4D9A-88CA-E4F39BC4E2FD}"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8C0B0333-72DA-4E7D-8EA0-82E5BAE71160}" srcId="{B1F9D3E4-8BB1-42F9-98D5-2F97A2BE83F4}" destId="{62E90260-E89B-4D16-87D8-13DD51B0BC0A}" srcOrd="3" destOrd="0" parTransId="{42EC968B-3239-437A-991E-26300942182D}" sibTransId="{FD5C224B-6C15-400E-8A96-34185EE005DC}"/>
    <dgm:cxn modelId="{8F730272-1409-49E4-9D2D-C0B65F4CB4CC}" type="presOf" srcId="{D37BE24B-D827-4D15-A1FE-3EF045AE7960}" destId="{3DECB5A0-0EE7-4072-BAC6-DFC748834059}" srcOrd="0" destOrd="0" presId="urn:microsoft.com/office/officeart/2005/8/layout/chevron1"/>
    <dgm:cxn modelId="{55F7A47E-AE71-4A4B-9542-866378BA76B2}" type="presOf" srcId="{DBC3C1AA-1A96-432C-9CE4-FA26FE336871}" destId="{0738A434-802B-4050-80EA-2888D1451743}" srcOrd="0" destOrd="0" presId="urn:microsoft.com/office/officeart/2005/8/layout/chevron1"/>
    <dgm:cxn modelId="{5F246ABE-7A0B-4BA9-A9E9-8D819089904C}" srcId="{B1F9D3E4-8BB1-42F9-98D5-2F97A2BE83F4}" destId="{B5DEA588-7C14-41D1-9FBD-54715526660F}" srcOrd="1" destOrd="0" parTransId="{B9EB2CC4-2B17-4892-AD84-FFD6D3EB175A}" sibTransId="{162AA84E-9AD1-4AA0-8A6B-0A9C3E3598D6}"/>
    <dgm:cxn modelId="{4D29B9D3-54D5-4422-AD6B-031C8F77F117}" srcId="{B1F9D3E4-8BB1-42F9-98D5-2F97A2BE83F4}" destId="{DBC3C1AA-1A96-432C-9CE4-FA26FE336871}" srcOrd="2" destOrd="0" parTransId="{63876E03-F94B-4049-A6D1-54E71A91E01E}" sibTransId="{D2405DA7-80B8-4F59-B3A4-9EAFE73D8D0B}"/>
    <dgm:cxn modelId="{DC1E3EE7-006D-4A0B-AE74-37A0CFE8F88C}" type="presOf" srcId="{62E90260-E89B-4D16-87D8-13DD51B0BC0A}" destId="{164CA338-3619-4A4E-A47F-F97AD103027B}" srcOrd="0" destOrd="0" presId="urn:microsoft.com/office/officeart/2005/8/layout/chevron1"/>
    <dgm:cxn modelId="{C57D5725-56F5-472F-A3E6-0D59662C15BE}" type="presOf" srcId="{B5DEA588-7C14-41D1-9FBD-54715526660F}" destId="{AC7CA79C-F91F-4940-9FE5-8E024B4B6F09}" srcOrd="0" destOrd="0" presId="urn:microsoft.com/office/officeart/2005/8/layout/chevron1"/>
    <dgm:cxn modelId="{ED668442-E04D-4E5A-AECA-50AF15BAFEA2}" srcId="{B1F9D3E4-8BB1-42F9-98D5-2F97A2BE83F4}" destId="{D37BE24B-D827-4D15-A1FE-3EF045AE7960}" srcOrd="0" destOrd="0" parTransId="{78C54D89-ACF6-49D6-94A5-59ACC76E333C}" sibTransId="{3C3399A1-D1AF-443C-B664-898EDDB690DF}"/>
    <dgm:cxn modelId="{A6FBC10A-80D0-4939-83A3-FA2156359258}" type="presOf" srcId="{B1F9D3E4-8BB1-42F9-98D5-2F97A2BE83F4}" destId="{0D85F96E-5052-4728-8CED-F764E2710A25}" srcOrd="0" destOrd="0" presId="urn:microsoft.com/office/officeart/2005/8/layout/chevron1"/>
    <dgm:cxn modelId="{E84DD06F-D9F0-4C47-A954-8A34A637EDE2}" type="presParOf" srcId="{0D85F96E-5052-4728-8CED-F764E2710A25}" destId="{3DECB5A0-0EE7-4072-BAC6-DFC748834059}" srcOrd="0" destOrd="0" presId="urn:microsoft.com/office/officeart/2005/8/layout/chevron1"/>
    <dgm:cxn modelId="{9FC58901-4755-44E4-9B44-3A792A00F594}" type="presParOf" srcId="{0D85F96E-5052-4728-8CED-F764E2710A25}" destId="{AF49986F-8FBE-46A2-ACE2-4E548817DEB2}" srcOrd="1" destOrd="0" presId="urn:microsoft.com/office/officeart/2005/8/layout/chevron1"/>
    <dgm:cxn modelId="{B2B4F52C-C2F1-4C0A-8556-53BD32519191}" type="presParOf" srcId="{0D85F96E-5052-4728-8CED-F764E2710A25}" destId="{AC7CA79C-F91F-4940-9FE5-8E024B4B6F09}" srcOrd="2" destOrd="0" presId="urn:microsoft.com/office/officeart/2005/8/layout/chevron1"/>
    <dgm:cxn modelId="{1178D7FA-9730-484A-962C-BCC90436351B}" type="presParOf" srcId="{0D85F96E-5052-4728-8CED-F764E2710A25}" destId="{E3C620C5-B93E-4A5A-8FC7-10857EB183F0}" srcOrd="3" destOrd="0" presId="urn:microsoft.com/office/officeart/2005/8/layout/chevron1"/>
    <dgm:cxn modelId="{8C7A7B82-44A3-4243-8E75-FEFDF26E4F7A}" type="presParOf" srcId="{0D85F96E-5052-4728-8CED-F764E2710A25}" destId="{0738A434-802B-4050-80EA-2888D1451743}" srcOrd="4" destOrd="0" presId="urn:microsoft.com/office/officeart/2005/8/layout/chevron1"/>
    <dgm:cxn modelId="{EDE33B03-5AAE-49C8-A143-8AC3AF09E0CE}" type="presParOf" srcId="{0D85F96E-5052-4728-8CED-F764E2710A25}" destId="{6544E773-BC96-46F6-9263-2FB169240505}" srcOrd="5" destOrd="0" presId="urn:microsoft.com/office/officeart/2005/8/layout/chevron1"/>
    <dgm:cxn modelId="{AD11FC37-C92B-4D3F-BA2B-67159D444470}"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1F9D3E4-8BB1-42F9-98D5-2F97A2BE83F4}" type="doc">
      <dgm:prSet loTypeId="urn:microsoft.com/office/officeart/2005/8/layout/chevron1" loCatId="process" qsTypeId="urn:microsoft.com/office/officeart/2005/8/quickstyle/simple1" qsCatId="simple" csTypeId="urn:microsoft.com/office/officeart/2005/8/colors/accent1_2" csCatId="accent1" phldr="1"/>
      <dgm:spPr/>
    </dgm:pt>
    <dgm:pt modelId="{D37BE24B-D827-4D15-A1FE-3EF045AE7960}">
      <dgm:prSet phldrT="[文本]" custT="1">
        <dgm:style>
          <a:lnRef idx="2">
            <a:schemeClr val="accent2">
              <a:shade val="50000"/>
            </a:schemeClr>
          </a:lnRef>
          <a:fillRef idx="1">
            <a:schemeClr val="accent2"/>
          </a:fillRef>
          <a:effectRef idx="0">
            <a:schemeClr val="accent2"/>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研究背景</a:t>
          </a:r>
          <a:endParaRPr lang="zh-CN" altLang="en-US" sz="1800" dirty="0">
            <a:latin typeface="华文楷体" panose="02010600040101010101" pitchFamily="2" charset="-122"/>
            <a:ea typeface="华文楷体" panose="02010600040101010101" pitchFamily="2" charset="-122"/>
          </a:endParaRPr>
        </a:p>
      </dgm:t>
    </dgm:pt>
    <dgm:pt modelId="{78C54D89-ACF6-49D6-94A5-59ACC76E333C}" type="parTrans" cxnId="{ED668442-E04D-4E5A-AECA-50AF15BAFEA2}">
      <dgm:prSet/>
      <dgm:spPr/>
      <dgm:t>
        <a:bodyPr/>
        <a:lstStyle/>
        <a:p>
          <a:endParaRPr lang="zh-CN" altLang="en-US"/>
        </a:p>
      </dgm:t>
    </dgm:pt>
    <dgm:pt modelId="{3C3399A1-D1AF-443C-B664-898EDDB690DF}" type="sibTrans" cxnId="{ED668442-E04D-4E5A-AECA-50AF15BAFEA2}">
      <dgm:prSet/>
      <dgm:spPr/>
      <dgm:t>
        <a:bodyPr/>
        <a:lstStyle/>
        <a:p>
          <a:endParaRPr lang="zh-CN" altLang="en-US"/>
        </a:p>
      </dgm:t>
    </dgm:pt>
    <dgm:pt modelId="{B5DEA588-7C14-41D1-9FBD-54715526660F}">
      <dgm:prSet phldrT="[文本]"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材料和方法</a:t>
          </a:r>
          <a:endParaRPr lang="zh-CN" altLang="en-US" sz="1800" dirty="0">
            <a:latin typeface="华文楷体" panose="02010600040101010101" pitchFamily="2" charset="-122"/>
            <a:ea typeface="华文楷体" panose="02010600040101010101" pitchFamily="2" charset="-122"/>
          </a:endParaRPr>
        </a:p>
      </dgm:t>
    </dgm:pt>
    <dgm:pt modelId="{B9EB2CC4-2B17-4892-AD84-FFD6D3EB175A}" type="parTrans" cxnId="{5F246ABE-7A0B-4BA9-A9E9-8D819089904C}">
      <dgm:prSet/>
      <dgm:spPr/>
      <dgm:t>
        <a:bodyPr/>
        <a:lstStyle/>
        <a:p>
          <a:endParaRPr lang="zh-CN" altLang="en-US"/>
        </a:p>
      </dgm:t>
    </dgm:pt>
    <dgm:pt modelId="{162AA84E-9AD1-4AA0-8A6B-0A9C3E3598D6}" type="sibTrans" cxnId="{5F246ABE-7A0B-4BA9-A9E9-8D819089904C}">
      <dgm:prSet/>
      <dgm:spPr/>
      <dgm:t>
        <a:bodyPr/>
        <a:lstStyle/>
        <a:p>
          <a:endParaRPr lang="zh-CN" altLang="en-US"/>
        </a:p>
      </dgm:t>
    </dgm:pt>
    <dgm:pt modelId="{DBC3C1AA-1A96-432C-9CE4-FA26FE336871}">
      <dgm:prSet custT="1">
        <dgm:style>
          <a:lnRef idx="2">
            <a:schemeClr val="accent3">
              <a:shade val="50000"/>
            </a:schemeClr>
          </a:lnRef>
          <a:fillRef idx="1">
            <a:schemeClr val="accent3"/>
          </a:fillRef>
          <a:effectRef idx="0">
            <a:schemeClr val="accent3"/>
          </a:effectRef>
          <a:fontRef idx="minor">
            <a:schemeClr val="lt1"/>
          </a:fontRef>
        </dgm:style>
      </dgm:prSet>
      <dgm:spPr>
        <a:solidFill>
          <a:srgbClr val="7030A0"/>
        </a:solidFill>
        <a:ln>
          <a:solidFill>
            <a:srgbClr val="7030A0"/>
          </a:solidFill>
        </a:ln>
      </dgm:spPr>
      <dgm:t>
        <a:bodyPr/>
        <a:lstStyle/>
        <a:p>
          <a:r>
            <a:rPr lang="zh-CN" altLang="en-US" sz="1800" dirty="0" smtClean="0">
              <a:latin typeface="华文楷体" panose="02010600040101010101" pitchFamily="2" charset="-122"/>
              <a:ea typeface="华文楷体" panose="02010600040101010101" pitchFamily="2" charset="-122"/>
            </a:rPr>
            <a:t>结果</a:t>
          </a:r>
          <a:endParaRPr lang="zh-CN" altLang="en-US" sz="2000" dirty="0">
            <a:latin typeface="华文楷体" panose="02010600040101010101" pitchFamily="2" charset="-122"/>
            <a:ea typeface="华文楷体" panose="02010600040101010101" pitchFamily="2" charset="-122"/>
          </a:endParaRPr>
        </a:p>
      </dgm:t>
    </dgm:pt>
    <dgm:pt modelId="{63876E03-F94B-4049-A6D1-54E71A91E01E}" type="parTrans" cxnId="{4D29B9D3-54D5-4422-AD6B-031C8F77F117}">
      <dgm:prSet/>
      <dgm:spPr/>
      <dgm:t>
        <a:bodyPr/>
        <a:lstStyle/>
        <a:p>
          <a:endParaRPr lang="zh-CN" altLang="en-US"/>
        </a:p>
      </dgm:t>
    </dgm:pt>
    <dgm:pt modelId="{D2405DA7-80B8-4F59-B3A4-9EAFE73D8D0B}" type="sibTrans" cxnId="{4D29B9D3-54D5-4422-AD6B-031C8F77F117}">
      <dgm:prSet/>
      <dgm:spPr/>
      <dgm:t>
        <a:bodyPr/>
        <a:lstStyle/>
        <a:p>
          <a:endParaRPr lang="zh-CN" altLang="en-US"/>
        </a:p>
      </dgm:t>
    </dgm:pt>
    <dgm:pt modelId="{62E90260-E89B-4D16-87D8-13DD51B0BC0A}">
      <dgm:prSet custT="1">
        <dgm:style>
          <a:lnRef idx="2">
            <a:schemeClr val="accent3">
              <a:shade val="50000"/>
            </a:schemeClr>
          </a:lnRef>
          <a:fillRef idx="1">
            <a:schemeClr val="accent3"/>
          </a:fillRef>
          <a:effectRef idx="0">
            <a:schemeClr val="accent3"/>
          </a:effectRef>
          <a:fontRef idx="minor">
            <a:schemeClr val="lt1"/>
          </a:fontRef>
        </dgm:style>
      </dgm:prSet>
      <dgm:spPr>
        <a:solidFill>
          <a:schemeClr val="accent3">
            <a:lumMod val="40000"/>
            <a:lumOff val="60000"/>
          </a:schemeClr>
        </a:solidFill>
        <a:ln>
          <a:solidFill>
            <a:schemeClr val="accent3">
              <a:lumMod val="40000"/>
              <a:lumOff val="60000"/>
            </a:schemeClr>
          </a:solidFill>
        </a:ln>
      </dgm:spPr>
      <dgm:t>
        <a:bodyPr/>
        <a:lstStyle/>
        <a:p>
          <a:r>
            <a:rPr lang="zh-CN" altLang="en-US" sz="1800" dirty="0" smtClean="0">
              <a:latin typeface="华文楷体" panose="02010600040101010101" pitchFamily="2" charset="-122"/>
              <a:ea typeface="华文楷体" panose="02010600040101010101" pitchFamily="2" charset="-122"/>
            </a:rPr>
            <a:t>结论和意义</a:t>
          </a:r>
          <a:endParaRPr lang="zh-CN" altLang="en-US" sz="1800" dirty="0">
            <a:latin typeface="华文楷体" panose="02010600040101010101" pitchFamily="2" charset="-122"/>
            <a:ea typeface="华文楷体" panose="02010600040101010101" pitchFamily="2" charset="-122"/>
          </a:endParaRPr>
        </a:p>
      </dgm:t>
    </dgm:pt>
    <dgm:pt modelId="{42EC968B-3239-437A-991E-26300942182D}" type="parTrans" cxnId="{8C0B0333-72DA-4E7D-8EA0-82E5BAE71160}">
      <dgm:prSet/>
      <dgm:spPr/>
      <dgm:t>
        <a:bodyPr/>
        <a:lstStyle/>
        <a:p>
          <a:endParaRPr lang="zh-CN" altLang="en-US"/>
        </a:p>
      </dgm:t>
    </dgm:pt>
    <dgm:pt modelId="{FD5C224B-6C15-400E-8A96-34185EE005DC}" type="sibTrans" cxnId="{8C0B0333-72DA-4E7D-8EA0-82E5BAE71160}">
      <dgm:prSet/>
      <dgm:spPr/>
      <dgm:t>
        <a:bodyPr/>
        <a:lstStyle/>
        <a:p>
          <a:endParaRPr lang="zh-CN" altLang="en-US"/>
        </a:p>
      </dgm:t>
    </dgm:pt>
    <dgm:pt modelId="{0D85F96E-5052-4728-8CED-F764E2710A25}" type="pres">
      <dgm:prSet presAssocID="{B1F9D3E4-8BB1-42F9-98D5-2F97A2BE83F4}" presName="Name0" presStyleCnt="0">
        <dgm:presLayoutVars>
          <dgm:dir/>
          <dgm:animLvl val="lvl"/>
          <dgm:resizeHandles val="exact"/>
        </dgm:presLayoutVars>
      </dgm:prSet>
      <dgm:spPr/>
    </dgm:pt>
    <dgm:pt modelId="{3DECB5A0-0EE7-4072-BAC6-DFC748834059}" type="pres">
      <dgm:prSet presAssocID="{D37BE24B-D827-4D15-A1FE-3EF045AE7960}" presName="parTxOnly" presStyleLbl="node1" presStyleIdx="0" presStyleCnt="4">
        <dgm:presLayoutVars>
          <dgm:chMax val="0"/>
          <dgm:chPref val="0"/>
          <dgm:bulletEnabled val="1"/>
        </dgm:presLayoutVars>
      </dgm:prSet>
      <dgm:spPr/>
      <dgm:t>
        <a:bodyPr/>
        <a:lstStyle/>
        <a:p>
          <a:endParaRPr lang="zh-CN" altLang="en-US"/>
        </a:p>
      </dgm:t>
    </dgm:pt>
    <dgm:pt modelId="{AF49986F-8FBE-46A2-ACE2-4E548817DEB2}" type="pres">
      <dgm:prSet presAssocID="{3C3399A1-D1AF-443C-B664-898EDDB690DF}" presName="parTxOnlySpace" presStyleCnt="0"/>
      <dgm:spPr/>
    </dgm:pt>
    <dgm:pt modelId="{AC7CA79C-F91F-4940-9FE5-8E024B4B6F09}" type="pres">
      <dgm:prSet presAssocID="{B5DEA588-7C14-41D1-9FBD-54715526660F}" presName="parTxOnly" presStyleLbl="node1" presStyleIdx="1" presStyleCnt="4">
        <dgm:presLayoutVars>
          <dgm:chMax val="0"/>
          <dgm:chPref val="0"/>
          <dgm:bulletEnabled val="1"/>
        </dgm:presLayoutVars>
      </dgm:prSet>
      <dgm:spPr/>
      <dgm:t>
        <a:bodyPr/>
        <a:lstStyle/>
        <a:p>
          <a:endParaRPr lang="zh-CN" altLang="en-US"/>
        </a:p>
      </dgm:t>
    </dgm:pt>
    <dgm:pt modelId="{E3C620C5-B93E-4A5A-8FC7-10857EB183F0}" type="pres">
      <dgm:prSet presAssocID="{162AA84E-9AD1-4AA0-8A6B-0A9C3E3598D6}" presName="parTxOnlySpace" presStyleCnt="0"/>
      <dgm:spPr/>
    </dgm:pt>
    <dgm:pt modelId="{0738A434-802B-4050-80EA-2888D1451743}" type="pres">
      <dgm:prSet presAssocID="{DBC3C1AA-1A96-432C-9CE4-FA26FE336871}" presName="parTxOnly" presStyleLbl="node1" presStyleIdx="2" presStyleCnt="4">
        <dgm:presLayoutVars>
          <dgm:chMax val="0"/>
          <dgm:chPref val="0"/>
          <dgm:bulletEnabled val="1"/>
        </dgm:presLayoutVars>
      </dgm:prSet>
      <dgm:spPr/>
      <dgm:t>
        <a:bodyPr/>
        <a:lstStyle/>
        <a:p>
          <a:endParaRPr lang="zh-CN" altLang="en-US"/>
        </a:p>
      </dgm:t>
    </dgm:pt>
    <dgm:pt modelId="{6544E773-BC96-46F6-9263-2FB169240505}" type="pres">
      <dgm:prSet presAssocID="{D2405DA7-80B8-4F59-B3A4-9EAFE73D8D0B}" presName="parTxOnlySpace" presStyleCnt="0"/>
      <dgm:spPr/>
    </dgm:pt>
    <dgm:pt modelId="{164CA338-3619-4A4E-A47F-F97AD103027B}" type="pres">
      <dgm:prSet presAssocID="{62E90260-E89B-4D16-87D8-13DD51B0BC0A}" presName="parTxOnly" presStyleLbl="node1" presStyleIdx="3" presStyleCnt="4">
        <dgm:presLayoutVars>
          <dgm:chMax val="0"/>
          <dgm:chPref val="0"/>
          <dgm:bulletEnabled val="1"/>
        </dgm:presLayoutVars>
      </dgm:prSet>
      <dgm:spPr/>
      <dgm:t>
        <a:bodyPr/>
        <a:lstStyle/>
        <a:p>
          <a:endParaRPr lang="zh-CN" altLang="en-US"/>
        </a:p>
      </dgm:t>
    </dgm:pt>
  </dgm:ptLst>
  <dgm:cxnLst>
    <dgm:cxn modelId="{35902C8F-DCE9-468C-A293-A454C321C7A5}" type="presOf" srcId="{B5DEA588-7C14-41D1-9FBD-54715526660F}" destId="{AC7CA79C-F91F-4940-9FE5-8E024B4B6F09}" srcOrd="0" destOrd="0" presId="urn:microsoft.com/office/officeart/2005/8/layout/chevron1"/>
    <dgm:cxn modelId="{98353D05-D93B-43A8-9293-A754E4274787}" type="presOf" srcId="{D37BE24B-D827-4D15-A1FE-3EF045AE7960}" destId="{3DECB5A0-0EE7-4072-BAC6-DFC748834059}" srcOrd="0" destOrd="0" presId="urn:microsoft.com/office/officeart/2005/8/layout/chevron1"/>
    <dgm:cxn modelId="{8C0B0333-72DA-4E7D-8EA0-82E5BAE71160}" srcId="{B1F9D3E4-8BB1-42F9-98D5-2F97A2BE83F4}" destId="{62E90260-E89B-4D16-87D8-13DD51B0BC0A}" srcOrd="3" destOrd="0" parTransId="{42EC968B-3239-437A-991E-26300942182D}" sibTransId="{FD5C224B-6C15-400E-8A96-34185EE005DC}"/>
    <dgm:cxn modelId="{2A1EF416-9709-4212-81CE-9A630CD91288}" type="presOf" srcId="{DBC3C1AA-1A96-432C-9CE4-FA26FE336871}" destId="{0738A434-802B-4050-80EA-2888D1451743}" srcOrd="0" destOrd="0" presId="urn:microsoft.com/office/officeart/2005/8/layout/chevron1"/>
    <dgm:cxn modelId="{FA28E10C-FC8F-48DE-ADE9-7DC9973CFE5C}" type="presOf" srcId="{62E90260-E89B-4D16-87D8-13DD51B0BC0A}" destId="{164CA338-3619-4A4E-A47F-F97AD103027B}" srcOrd="0" destOrd="0" presId="urn:microsoft.com/office/officeart/2005/8/layout/chevron1"/>
    <dgm:cxn modelId="{8C77B15D-64D8-4632-ABAE-34A9651A9CB1}" type="presOf" srcId="{B1F9D3E4-8BB1-42F9-98D5-2F97A2BE83F4}" destId="{0D85F96E-5052-4728-8CED-F764E2710A25}" srcOrd="0" destOrd="0" presId="urn:microsoft.com/office/officeart/2005/8/layout/chevron1"/>
    <dgm:cxn modelId="{4D29B9D3-54D5-4422-AD6B-031C8F77F117}" srcId="{B1F9D3E4-8BB1-42F9-98D5-2F97A2BE83F4}" destId="{DBC3C1AA-1A96-432C-9CE4-FA26FE336871}" srcOrd="2" destOrd="0" parTransId="{63876E03-F94B-4049-A6D1-54E71A91E01E}" sibTransId="{D2405DA7-80B8-4F59-B3A4-9EAFE73D8D0B}"/>
    <dgm:cxn modelId="{5F246ABE-7A0B-4BA9-A9E9-8D819089904C}" srcId="{B1F9D3E4-8BB1-42F9-98D5-2F97A2BE83F4}" destId="{B5DEA588-7C14-41D1-9FBD-54715526660F}" srcOrd="1" destOrd="0" parTransId="{B9EB2CC4-2B17-4892-AD84-FFD6D3EB175A}" sibTransId="{162AA84E-9AD1-4AA0-8A6B-0A9C3E3598D6}"/>
    <dgm:cxn modelId="{ED668442-E04D-4E5A-AECA-50AF15BAFEA2}" srcId="{B1F9D3E4-8BB1-42F9-98D5-2F97A2BE83F4}" destId="{D37BE24B-D827-4D15-A1FE-3EF045AE7960}" srcOrd="0" destOrd="0" parTransId="{78C54D89-ACF6-49D6-94A5-59ACC76E333C}" sibTransId="{3C3399A1-D1AF-443C-B664-898EDDB690DF}"/>
    <dgm:cxn modelId="{26C46607-4FDA-4274-AE1F-29550A7BA2FF}" type="presParOf" srcId="{0D85F96E-5052-4728-8CED-F764E2710A25}" destId="{3DECB5A0-0EE7-4072-BAC6-DFC748834059}" srcOrd="0" destOrd="0" presId="urn:microsoft.com/office/officeart/2005/8/layout/chevron1"/>
    <dgm:cxn modelId="{CD616237-A05A-441A-BA20-79EF455D3DA0}" type="presParOf" srcId="{0D85F96E-5052-4728-8CED-F764E2710A25}" destId="{AF49986F-8FBE-46A2-ACE2-4E548817DEB2}" srcOrd="1" destOrd="0" presId="urn:microsoft.com/office/officeart/2005/8/layout/chevron1"/>
    <dgm:cxn modelId="{AFE672F3-7E17-4F56-9F78-7651D8152C93}" type="presParOf" srcId="{0D85F96E-5052-4728-8CED-F764E2710A25}" destId="{AC7CA79C-F91F-4940-9FE5-8E024B4B6F09}" srcOrd="2" destOrd="0" presId="urn:microsoft.com/office/officeart/2005/8/layout/chevron1"/>
    <dgm:cxn modelId="{9EDA1349-4A9C-4757-BFBB-2192118A4970}" type="presParOf" srcId="{0D85F96E-5052-4728-8CED-F764E2710A25}" destId="{E3C620C5-B93E-4A5A-8FC7-10857EB183F0}" srcOrd="3" destOrd="0" presId="urn:microsoft.com/office/officeart/2005/8/layout/chevron1"/>
    <dgm:cxn modelId="{1D59ED4F-DA97-4819-BF78-B5E3699BC169}" type="presParOf" srcId="{0D85F96E-5052-4728-8CED-F764E2710A25}" destId="{0738A434-802B-4050-80EA-2888D1451743}" srcOrd="4" destOrd="0" presId="urn:microsoft.com/office/officeart/2005/8/layout/chevron1"/>
    <dgm:cxn modelId="{98B56E6C-26CA-4EF8-9518-10F2B893EE3E}" type="presParOf" srcId="{0D85F96E-5052-4728-8CED-F764E2710A25}" destId="{6544E773-BC96-46F6-9263-2FB169240505}" srcOrd="5" destOrd="0" presId="urn:microsoft.com/office/officeart/2005/8/layout/chevron1"/>
    <dgm:cxn modelId="{E38A8D53-76FE-4658-8543-AA62694611DE}" type="presParOf" srcId="{0D85F96E-5052-4728-8CED-F764E2710A25}" destId="{164CA338-3619-4A4E-A47F-F97AD103027B}"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8A6487-E1A8-4E30-91D5-22C2CD8F3C9B}">
      <dsp:nvSpPr>
        <dsp:cNvPr id="0" name=""/>
        <dsp:cNvSpPr/>
      </dsp:nvSpPr>
      <dsp:spPr>
        <a:xfrm>
          <a:off x="960" y="0"/>
          <a:ext cx="1965674" cy="33106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t>附录</a:t>
          </a:r>
          <a:endParaRPr lang="zh-CN" altLang="en-US" sz="1800" kern="1200" dirty="0"/>
        </a:p>
      </dsp:txBody>
      <dsp:txXfrm>
        <a:off x="166492" y="0"/>
        <a:ext cx="1634610" cy="331064"/>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Introduction</a:t>
          </a:r>
          <a:endParaRPr lang="zh-CN" altLang="en-US" sz="1900" kern="1200" dirty="0"/>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err="1" smtClean="0"/>
            <a:t>Materials&amp;Methods</a:t>
          </a:r>
          <a:endParaRPr lang="zh-CN" altLang="en-US" sz="1800" kern="1200" dirty="0"/>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2"/>
        </a:solidFill>
        <a:ln w="12700" cap="flat" cmpd="sng" algn="ctr">
          <a:solidFill>
            <a:schemeClr val="accent2"/>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Results</a:t>
          </a:r>
          <a:endParaRPr lang="zh-CN" altLang="en-US" sz="1800" kern="1200" dirty="0"/>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Discussion</a:t>
          </a:r>
          <a:endParaRPr lang="zh-CN" altLang="en-US" sz="1600" kern="1200" dirty="0"/>
        </a:p>
      </dsp:txBody>
      <dsp:txXfrm>
        <a:off x="6501709" y="0"/>
        <a:ext cx="2014176" cy="3310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Introduction</a:t>
          </a:r>
          <a:endParaRPr lang="zh-CN" altLang="en-US" sz="1900" kern="1200" dirty="0"/>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err="1" smtClean="0"/>
            <a:t>Materials&amp;Methods</a:t>
          </a:r>
          <a:endParaRPr lang="zh-CN" altLang="en-US" sz="1800" kern="1200" dirty="0"/>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2"/>
        </a:solidFill>
        <a:ln w="12700" cap="flat" cmpd="sng" algn="ctr">
          <a:solidFill>
            <a:schemeClr val="accent2"/>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Results</a:t>
          </a:r>
          <a:endParaRPr lang="zh-CN" altLang="en-US" sz="1800" kern="1200" dirty="0"/>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Discussion</a:t>
          </a:r>
          <a:endParaRPr lang="zh-CN" altLang="en-US" sz="1600" kern="1200" dirty="0"/>
        </a:p>
      </dsp:txBody>
      <dsp:txXfrm>
        <a:off x="6501709" y="0"/>
        <a:ext cx="2014176" cy="331064"/>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Introduction</a:t>
          </a:r>
          <a:endParaRPr lang="zh-CN" altLang="en-US" sz="1900" kern="1200" dirty="0"/>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err="1" smtClean="0"/>
            <a:t>Materials&amp;Methods</a:t>
          </a:r>
          <a:endParaRPr lang="zh-CN" altLang="en-US" sz="1800" kern="1200" dirty="0"/>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2"/>
        </a:solidFill>
        <a:ln w="12700" cap="flat" cmpd="sng" algn="ctr">
          <a:solidFill>
            <a:schemeClr val="accent2"/>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Results</a:t>
          </a:r>
          <a:endParaRPr lang="zh-CN" altLang="en-US" sz="1800" kern="1200" dirty="0"/>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solidFill>
        <a:ln w="12700" cap="flat" cmpd="sng" algn="ctr">
          <a:solidFill>
            <a:schemeClr val="accent3">
              <a:shade val="5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Discussion</a:t>
          </a:r>
          <a:endParaRPr lang="zh-CN" altLang="en-US" sz="1600" kern="1200" dirty="0"/>
        </a:p>
      </dsp:txBody>
      <dsp:txXfrm>
        <a:off x="6501709" y="0"/>
        <a:ext cx="2014176" cy="331064"/>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Introduction</a:t>
          </a:r>
          <a:endParaRPr lang="zh-CN" altLang="en-US" sz="1900" kern="1200" dirty="0"/>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solidFill>
        <a:ln w="12700" cap="flat" cmpd="sng" algn="ctr">
          <a:solidFill>
            <a:schemeClr val="accent3"/>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err="1" smtClean="0"/>
            <a:t>Materials&amp;Methods</a:t>
          </a:r>
          <a:endParaRPr lang="zh-CN" altLang="en-US" sz="1800" kern="1200" dirty="0"/>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2"/>
        </a:solidFill>
        <a:ln w="12700" cap="flat" cmpd="sng" algn="ctr">
          <a:solidFill>
            <a:schemeClr val="accent2"/>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Results</a:t>
          </a:r>
          <a:endParaRPr lang="zh-CN" altLang="en-US" sz="1800" kern="1200" dirty="0"/>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solidFill>
        <a:ln w="12700" cap="flat" cmpd="sng" algn="ctr">
          <a:solidFill>
            <a:schemeClr val="accent3">
              <a:shade val="5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altLang="zh-CN" sz="1600" kern="1200" dirty="0" smtClean="0"/>
            <a:t>Discussion</a:t>
          </a:r>
          <a:endParaRPr lang="zh-CN" altLang="en-US" sz="1600" kern="1200" dirty="0"/>
        </a:p>
      </dsp:txBody>
      <dsp:txXfrm>
        <a:off x="6501709" y="0"/>
        <a:ext cx="2014176" cy="33106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ECB5A0-0EE7-4072-BAC6-DFC748834059}">
      <dsp:nvSpPr>
        <dsp:cNvPr id="0" name=""/>
        <dsp:cNvSpPr/>
      </dsp:nvSpPr>
      <dsp:spPr>
        <a:xfrm>
          <a:off x="4028"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研究背景</a:t>
          </a:r>
          <a:endParaRPr lang="zh-CN" altLang="en-US" sz="1800" kern="1200" dirty="0">
            <a:latin typeface="华文楷体" panose="02010600040101010101" pitchFamily="2" charset="-122"/>
            <a:ea typeface="华文楷体" panose="02010600040101010101" pitchFamily="2" charset="-122"/>
          </a:endParaRPr>
        </a:p>
      </dsp:txBody>
      <dsp:txXfrm>
        <a:off x="169560" y="0"/>
        <a:ext cx="2014176" cy="331064"/>
      </dsp:txXfrm>
    </dsp:sp>
    <dsp:sp modelId="{AC7CA79C-F91F-4940-9FE5-8E024B4B6F09}">
      <dsp:nvSpPr>
        <dsp:cNvPr id="0" name=""/>
        <dsp:cNvSpPr/>
      </dsp:nvSpPr>
      <dsp:spPr>
        <a:xfrm>
          <a:off x="2114744"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材料和方法</a:t>
          </a:r>
          <a:endParaRPr lang="zh-CN" altLang="en-US" sz="1800" kern="1200" dirty="0">
            <a:latin typeface="华文楷体" panose="02010600040101010101" pitchFamily="2" charset="-122"/>
            <a:ea typeface="华文楷体" panose="02010600040101010101" pitchFamily="2" charset="-122"/>
          </a:endParaRPr>
        </a:p>
      </dsp:txBody>
      <dsp:txXfrm>
        <a:off x="2280276" y="0"/>
        <a:ext cx="2014176" cy="331064"/>
      </dsp:txXfrm>
    </dsp:sp>
    <dsp:sp modelId="{0738A434-802B-4050-80EA-2888D1451743}">
      <dsp:nvSpPr>
        <dsp:cNvPr id="0" name=""/>
        <dsp:cNvSpPr/>
      </dsp:nvSpPr>
      <dsp:spPr>
        <a:xfrm>
          <a:off x="4225460" y="0"/>
          <a:ext cx="2345240" cy="331064"/>
        </a:xfrm>
        <a:prstGeom prst="chevron">
          <a:avLst/>
        </a:prstGeom>
        <a:solidFill>
          <a:srgbClr val="7030A0"/>
        </a:solidFill>
        <a:ln w="12700" cap="flat" cmpd="sng" algn="ctr">
          <a:solidFill>
            <a:srgbClr val="7030A0"/>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结果</a:t>
          </a:r>
          <a:endParaRPr lang="zh-CN" altLang="en-US" sz="2000" kern="1200" dirty="0">
            <a:latin typeface="华文楷体" panose="02010600040101010101" pitchFamily="2" charset="-122"/>
            <a:ea typeface="华文楷体" panose="02010600040101010101" pitchFamily="2" charset="-122"/>
          </a:endParaRPr>
        </a:p>
      </dsp:txBody>
      <dsp:txXfrm>
        <a:off x="4390992" y="0"/>
        <a:ext cx="2014176" cy="331064"/>
      </dsp:txXfrm>
    </dsp:sp>
    <dsp:sp modelId="{164CA338-3619-4A4E-A47F-F97AD103027B}">
      <dsp:nvSpPr>
        <dsp:cNvPr id="0" name=""/>
        <dsp:cNvSpPr/>
      </dsp:nvSpPr>
      <dsp:spPr>
        <a:xfrm>
          <a:off x="6336177" y="0"/>
          <a:ext cx="2345240" cy="331064"/>
        </a:xfrm>
        <a:prstGeom prst="chevron">
          <a:avLst/>
        </a:prstGeom>
        <a:solidFill>
          <a:schemeClr val="accent3">
            <a:lumMod val="40000"/>
            <a:lumOff val="60000"/>
          </a:schemeClr>
        </a:solidFill>
        <a:ln w="12700" cap="flat" cmpd="sng" algn="ctr">
          <a:solidFill>
            <a:schemeClr val="accent3">
              <a:lumMod val="40000"/>
              <a:lumOff val="60000"/>
            </a:schemeClr>
          </a:solidFill>
          <a:prstDash val="solid"/>
          <a:miter lim="800000"/>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kern="1200" dirty="0" smtClean="0">
              <a:latin typeface="华文楷体" panose="02010600040101010101" pitchFamily="2" charset="-122"/>
              <a:ea typeface="华文楷体" panose="02010600040101010101" pitchFamily="2" charset="-122"/>
            </a:rPr>
            <a:t>结论和意义</a:t>
          </a:r>
          <a:endParaRPr lang="zh-CN" altLang="en-US" sz="1800" kern="1200" dirty="0">
            <a:latin typeface="华文楷体" panose="02010600040101010101" pitchFamily="2" charset="-122"/>
            <a:ea typeface="华文楷体" panose="02010600040101010101" pitchFamily="2" charset="-122"/>
          </a:endParaRPr>
        </a:p>
      </dsp:txBody>
      <dsp:txXfrm>
        <a:off x="6501709" y="0"/>
        <a:ext cx="2014176" cy="331064"/>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tiff>
</file>

<file path=ppt/media/image12.png>
</file>

<file path=ppt/media/image13.png>
</file>

<file path=ppt/media/image2.png>
</file>

<file path=ppt/media/image3.jp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7D5703-BD6C-4B82-917B-5F3C99F9EDA6}" type="datetimeFigureOut">
              <a:rPr lang="zh-CN" altLang="en-US" smtClean="0"/>
              <a:t>2016/6/28</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2DF30A-59F7-4BDB-81C2-BA222F5CBA7E}" type="slidenum">
              <a:rPr lang="zh-CN" altLang="en-US" smtClean="0"/>
              <a:t>‹#›</a:t>
            </a:fld>
            <a:endParaRPr lang="zh-CN" altLang="en-US"/>
          </a:p>
        </p:txBody>
      </p:sp>
    </p:spTree>
    <p:extLst>
      <p:ext uri="{BB962C8B-B14F-4D97-AF65-F5344CB8AC3E}">
        <p14:creationId xmlns:p14="http://schemas.microsoft.com/office/powerpoint/2010/main" val="695705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上边加一个清华的</a:t>
            </a:r>
            <a:r>
              <a:rPr lang="en-US" altLang="zh-CN" dirty="0" smtClean="0"/>
              <a:t>log</a:t>
            </a:r>
            <a:endParaRPr lang="zh-CN" altLang="en-US" dirty="0"/>
          </a:p>
        </p:txBody>
      </p:sp>
      <p:sp>
        <p:nvSpPr>
          <p:cNvPr id="4" name="灯片编号占位符 3"/>
          <p:cNvSpPr>
            <a:spLocks noGrp="1"/>
          </p:cNvSpPr>
          <p:nvPr>
            <p:ph type="sldNum" sz="quarter" idx="10"/>
          </p:nvPr>
        </p:nvSpPr>
        <p:spPr/>
        <p:txBody>
          <a:bodyPr/>
          <a:lstStyle/>
          <a:p>
            <a:fld id="{0D2DF30A-59F7-4BDB-81C2-BA222F5CBA7E}" type="slidenum">
              <a:rPr lang="zh-CN" altLang="en-US" smtClean="0"/>
              <a:t>1</a:t>
            </a:fld>
            <a:endParaRPr lang="zh-CN" altLang="en-US"/>
          </a:p>
        </p:txBody>
      </p:sp>
    </p:spTree>
    <p:extLst>
      <p:ext uri="{BB962C8B-B14F-4D97-AF65-F5344CB8AC3E}">
        <p14:creationId xmlns:p14="http://schemas.microsoft.com/office/powerpoint/2010/main" val="1532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permutation test p</a:t>
            </a:r>
            <a:r>
              <a:rPr lang="en-US" altLang="zh-CN" baseline="0" dirty="0" smtClean="0"/>
              <a:t> value &lt;= 0.001</a:t>
            </a:r>
            <a:r>
              <a:rPr lang="zh-CN" altLang="en-US" baseline="0" dirty="0" smtClean="0"/>
              <a:t>的性能，是由哪些分子导致的</a:t>
            </a:r>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10</a:t>
            </a:fld>
            <a:endParaRPr lang="zh-CN" altLang="en-US"/>
          </a:p>
        </p:txBody>
      </p:sp>
    </p:spTree>
    <p:extLst>
      <p:ext uri="{BB962C8B-B14F-4D97-AF65-F5344CB8AC3E}">
        <p14:creationId xmlns:p14="http://schemas.microsoft.com/office/powerpoint/2010/main" val="2847280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DDB1</a:t>
            </a:r>
            <a:r>
              <a:rPr lang="zh-CN" altLang="en-US" dirty="0" smtClean="0"/>
              <a:t>是</a:t>
            </a:r>
            <a:r>
              <a:rPr lang="en-US" altLang="zh-CN" dirty="0" smtClean="0"/>
              <a:t>DNA</a:t>
            </a:r>
            <a:r>
              <a:rPr lang="zh-CN" altLang="en-US" dirty="0" smtClean="0"/>
              <a:t>修复通路中的重要分子，其高表达的病人用药效果不好，而不考虑用药的病人如果</a:t>
            </a:r>
            <a:r>
              <a:rPr lang="en-US" altLang="zh-CN" dirty="0" smtClean="0"/>
              <a:t>DDB1</a:t>
            </a:r>
            <a:r>
              <a:rPr lang="zh-CN" altLang="en-US" dirty="0" smtClean="0"/>
              <a:t>高表达则预后也不好；</a:t>
            </a:r>
            <a:endParaRPr lang="en-US" altLang="zh-CN" dirty="0" smtClean="0"/>
          </a:p>
          <a:p>
            <a:r>
              <a:rPr lang="en-US" altLang="zh-CN" dirty="0" smtClean="0"/>
              <a:t>DLL4</a:t>
            </a:r>
            <a:r>
              <a:rPr lang="zh-CN" altLang="en-US" dirty="0" smtClean="0"/>
              <a:t>是</a:t>
            </a:r>
            <a:r>
              <a:rPr lang="en-US" altLang="zh-CN" dirty="0" smtClean="0"/>
              <a:t>NOTCH</a:t>
            </a:r>
            <a:r>
              <a:rPr lang="zh-CN" altLang="en-US" dirty="0" smtClean="0"/>
              <a:t>通路中重要的</a:t>
            </a:r>
            <a:r>
              <a:rPr lang="en-US" altLang="zh-CN" dirty="0" smtClean="0"/>
              <a:t>ligand</a:t>
            </a:r>
            <a:r>
              <a:rPr lang="zh-CN" altLang="en-US" dirty="0" smtClean="0"/>
              <a:t>；</a:t>
            </a:r>
            <a:endParaRPr lang="en-US" altLang="zh-CN" dirty="0" smtClean="0"/>
          </a:p>
          <a:p>
            <a:r>
              <a:rPr lang="en-US" altLang="zh-CN" dirty="0" smtClean="0"/>
              <a:t>HNRNPA3</a:t>
            </a:r>
            <a:r>
              <a:rPr lang="zh-CN" altLang="en-US" dirty="0" smtClean="0"/>
              <a:t>和它的</a:t>
            </a:r>
            <a:r>
              <a:rPr lang="en-US" altLang="zh-CN" dirty="0" smtClean="0"/>
              <a:t>pseudo-gene</a:t>
            </a:r>
            <a:r>
              <a:rPr lang="en-US" altLang="zh-CN" baseline="0" dirty="0" smtClean="0"/>
              <a:t> HNRNPA3P1</a:t>
            </a:r>
            <a:r>
              <a:rPr lang="zh-CN" altLang="en-US" baseline="0" dirty="0" smtClean="0"/>
              <a:t>都有好的预后能力；</a:t>
            </a:r>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11</a:t>
            </a:fld>
            <a:endParaRPr lang="zh-CN" altLang="en-US"/>
          </a:p>
        </p:txBody>
      </p:sp>
    </p:spTree>
    <p:extLst>
      <p:ext uri="{BB962C8B-B14F-4D97-AF65-F5344CB8AC3E}">
        <p14:creationId xmlns:p14="http://schemas.microsoft.com/office/powerpoint/2010/main" val="8148267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DDB1</a:t>
            </a:r>
            <a:r>
              <a:rPr lang="zh-CN" altLang="en-US" dirty="0" smtClean="0"/>
              <a:t>是</a:t>
            </a:r>
            <a:r>
              <a:rPr lang="en-US" altLang="zh-CN" dirty="0" smtClean="0"/>
              <a:t>DNA</a:t>
            </a:r>
            <a:r>
              <a:rPr lang="zh-CN" altLang="en-US" dirty="0" smtClean="0"/>
              <a:t>修复通路中的重要分子，其高表达的病人用药效果不好，而不考虑用药的病人如果</a:t>
            </a:r>
            <a:r>
              <a:rPr lang="en-US" altLang="zh-CN" dirty="0" smtClean="0"/>
              <a:t>DDB1</a:t>
            </a:r>
            <a:r>
              <a:rPr lang="zh-CN" altLang="en-US" dirty="0" smtClean="0"/>
              <a:t>高表达则预后也不好；</a:t>
            </a:r>
            <a:endParaRPr lang="en-US" altLang="zh-CN" dirty="0" smtClean="0"/>
          </a:p>
          <a:p>
            <a:r>
              <a:rPr lang="en-US" altLang="zh-CN" dirty="0" smtClean="0"/>
              <a:t>DLL4</a:t>
            </a:r>
            <a:r>
              <a:rPr lang="zh-CN" altLang="en-US" dirty="0" smtClean="0"/>
              <a:t>是</a:t>
            </a:r>
            <a:r>
              <a:rPr lang="en-US" altLang="zh-CN" dirty="0" smtClean="0"/>
              <a:t>NOTCH</a:t>
            </a:r>
            <a:r>
              <a:rPr lang="zh-CN" altLang="en-US" dirty="0" smtClean="0"/>
              <a:t>通路中重要的</a:t>
            </a:r>
            <a:r>
              <a:rPr lang="en-US" altLang="zh-CN" dirty="0" smtClean="0"/>
              <a:t>ligand</a:t>
            </a:r>
            <a:r>
              <a:rPr lang="zh-CN" altLang="en-US" dirty="0" smtClean="0"/>
              <a:t>；</a:t>
            </a:r>
            <a:endParaRPr lang="en-US" altLang="zh-CN" dirty="0" smtClean="0"/>
          </a:p>
          <a:p>
            <a:r>
              <a:rPr lang="en-US" altLang="zh-CN" dirty="0" smtClean="0"/>
              <a:t>HNRNPA3</a:t>
            </a:r>
            <a:r>
              <a:rPr lang="zh-CN" altLang="en-US" dirty="0" smtClean="0"/>
              <a:t>和它的</a:t>
            </a:r>
            <a:r>
              <a:rPr lang="en-US" altLang="zh-CN" dirty="0" smtClean="0"/>
              <a:t>pseudo-gene</a:t>
            </a:r>
            <a:r>
              <a:rPr lang="en-US" altLang="zh-CN" baseline="0" dirty="0" smtClean="0"/>
              <a:t> HNRNPA3P1</a:t>
            </a:r>
            <a:r>
              <a:rPr lang="zh-CN" altLang="en-US" baseline="0" smtClean="0"/>
              <a:t>都有好的预后能力；</a:t>
            </a:r>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12</a:t>
            </a:fld>
            <a:endParaRPr lang="zh-CN" altLang="en-US"/>
          </a:p>
        </p:txBody>
      </p:sp>
    </p:spTree>
    <p:extLst>
      <p:ext uri="{BB962C8B-B14F-4D97-AF65-F5344CB8AC3E}">
        <p14:creationId xmlns:p14="http://schemas.microsoft.com/office/powerpoint/2010/main" val="7224339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红框中</a:t>
            </a:r>
            <a:r>
              <a:rPr lang="en-US" altLang="zh-CN" dirty="0" smtClean="0"/>
              <a:t>p</a:t>
            </a:r>
            <a:r>
              <a:rPr lang="zh-CN" altLang="en-US" dirty="0" smtClean="0"/>
              <a:t>值小于</a:t>
            </a:r>
            <a:r>
              <a:rPr lang="en-US" altLang="zh-CN" dirty="0" smtClean="0"/>
              <a:t>0.001</a:t>
            </a:r>
          </a:p>
        </p:txBody>
      </p:sp>
      <p:sp>
        <p:nvSpPr>
          <p:cNvPr id="4" name="灯片编号占位符 3"/>
          <p:cNvSpPr>
            <a:spLocks noGrp="1"/>
          </p:cNvSpPr>
          <p:nvPr>
            <p:ph type="sldNum" sz="quarter" idx="10"/>
          </p:nvPr>
        </p:nvSpPr>
        <p:spPr/>
        <p:txBody>
          <a:bodyPr/>
          <a:lstStyle/>
          <a:p>
            <a:fld id="{D27D9919-ECA8-4794-AB6E-7768075FA6E6}" type="slidenum">
              <a:rPr lang="zh-CN" altLang="en-US" smtClean="0"/>
              <a:t>13</a:t>
            </a:fld>
            <a:endParaRPr lang="zh-CN" altLang="en-US"/>
          </a:p>
        </p:txBody>
      </p:sp>
    </p:spTree>
    <p:extLst>
      <p:ext uri="{BB962C8B-B14F-4D97-AF65-F5344CB8AC3E}">
        <p14:creationId xmlns:p14="http://schemas.microsoft.com/office/powerpoint/2010/main" val="3351047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红框中</a:t>
            </a:r>
            <a:r>
              <a:rPr lang="en-US" altLang="zh-CN" dirty="0" smtClean="0"/>
              <a:t>p</a:t>
            </a:r>
            <a:r>
              <a:rPr lang="zh-CN" altLang="en-US" dirty="0" smtClean="0"/>
              <a:t>值小于</a:t>
            </a:r>
            <a:r>
              <a:rPr lang="en-US" altLang="zh-CN" dirty="0" smtClean="0"/>
              <a:t>0.001</a:t>
            </a:r>
          </a:p>
        </p:txBody>
      </p:sp>
      <p:sp>
        <p:nvSpPr>
          <p:cNvPr id="4" name="灯片编号占位符 3"/>
          <p:cNvSpPr>
            <a:spLocks noGrp="1"/>
          </p:cNvSpPr>
          <p:nvPr>
            <p:ph type="sldNum" sz="quarter" idx="10"/>
          </p:nvPr>
        </p:nvSpPr>
        <p:spPr/>
        <p:txBody>
          <a:bodyPr/>
          <a:lstStyle/>
          <a:p>
            <a:fld id="{D27D9919-ECA8-4794-AB6E-7768075FA6E6}" type="slidenum">
              <a:rPr lang="zh-CN" altLang="en-US" smtClean="0"/>
              <a:t>14</a:t>
            </a:fld>
            <a:endParaRPr lang="zh-CN" altLang="en-US"/>
          </a:p>
        </p:txBody>
      </p:sp>
    </p:spTree>
    <p:extLst>
      <p:ext uri="{BB962C8B-B14F-4D97-AF65-F5344CB8AC3E}">
        <p14:creationId xmlns:p14="http://schemas.microsoft.com/office/powerpoint/2010/main" val="984997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跨肿瘤分类器：利用多种肿瘤数据训练；</a:t>
            </a:r>
            <a:endParaRPr lang="en-US" altLang="zh-CN" dirty="0" smtClean="0"/>
          </a:p>
          <a:p>
            <a:r>
              <a:rPr lang="zh-CN" altLang="en-US" dirty="0" smtClean="0"/>
              <a:t>单肿瘤分类器：只利用一种肿瘤数据训练；</a:t>
            </a:r>
            <a:endParaRPr lang="en-US" altLang="zh-CN" dirty="0" smtClean="0"/>
          </a:p>
          <a:p>
            <a:r>
              <a:rPr lang="zh-CN" altLang="en-US" smtClean="0"/>
              <a:t>比较标准：</a:t>
            </a:r>
            <a:r>
              <a:rPr lang="zh-CN" altLang="en-US" dirty="0" smtClean="0"/>
              <a:t>对于要比较的肿瘤，两种分类器用相同的训练数据，相同的预测数据</a:t>
            </a:r>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15</a:t>
            </a:fld>
            <a:endParaRPr lang="zh-CN" altLang="en-US"/>
          </a:p>
        </p:txBody>
      </p:sp>
    </p:spTree>
    <p:extLst>
      <p:ext uri="{BB962C8B-B14F-4D97-AF65-F5344CB8AC3E}">
        <p14:creationId xmlns:p14="http://schemas.microsoft.com/office/powerpoint/2010/main" val="26270424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16</a:t>
            </a:fld>
            <a:endParaRPr lang="zh-CN" altLang="en-US"/>
          </a:p>
        </p:txBody>
      </p:sp>
    </p:spTree>
    <p:extLst>
      <p:ext uri="{BB962C8B-B14F-4D97-AF65-F5344CB8AC3E}">
        <p14:creationId xmlns:p14="http://schemas.microsoft.com/office/powerpoint/2010/main" val="36820624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17</a:t>
            </a:fld>
            <a:endParaRPr lang="zh-CN" altLang="en-US"/>
          </a:p>
        </p:txBody>
      </p:sp>
    </p:spTree>
    <p:extLst>
      <p:ext uri="{BB962C8B-B14F-4D97-AF65-F5344CB8AC3E}">
        <p14:creationId xmlns:p14="http://schemas.microsoft.com/office/powerpoint/2010/main" val="19811487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18</a:t>
            </a:fld>
            <a:endParaRPr lang="zh-CN" altLang="en-US"/>
          </a:p>
        </p:txBody>
      </p:sp>
    </p:spTree>
    <p:extLst>
      <p:ext uri="{BB962C8B-B14F-4D97-AF65-F5344CB8AC3E}">
        <p14:creationId xmlns:p14="http://schemas.microsoft.com/office/powerpoint/2010/main" val="20480787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19</a:t>
            </a:fld>
            <a:endParaRPr lang="zh-CN" altLang="en-US"/>
          </a:p>
        </p:txBody>
      </p:sp>
    </p:spTree>
    <p:extLst>
      <p:ext uri="{BB962C8B-B14F-4D97-AF65-F5344CB8AC3E}">
        <p14:creationId xmlns:p14="http://schemas.microsoft.com/office/powerpoint/2010/main" val="3471843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2</a:t>
            </a:fld>
            <a:endParaRPr lang="zh-CN" altLang="en-US"/>
          </a:p>
        </p:txBody>
      </p:sp>
    </p:spTree>
    <p:extLst>
      <p:ext uri="{BB962C8B-B14F-4D97-AF65-F5344CB8AC3E}">
        <p14:creationId xmlns:p14="http://schemas.microsoft.com/office/powerpoint/2010/main" val="36588055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这里给出第一个</a:t>
            </a:r>
            <a:r>
              <a:rPr lang="en-US" altLang="zh-CN" dirty="0" smtClean="0"/>
              <a:t>signature</a:t>
            </a:r>
            <a:r>
              <a:rPr lang="zh-CN" altLang="en-US" dirty="0" smtClean="0"/>
              <a:t>的表格，这里就要慢慢的叙述</a:t>
            </a:r>
            <a:r>
              <a:rPr lang="en-US" altLang="zh-CN" dirty="0" smtClean="0"/>
              <a:t>DDB1</a:t>
            </a:r>
            <a:r>
              <a:rPr lang="zh-CN" altLang="en-US" dirty="0" smtClean="0"/>
              <a:t>的故事</a:t>
            </a:r>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20</a:t>
            </a:fld>
            <a:endParaRPr lang="zh-CN" altLang="en-US"/>
          </a:p>
        </p:txBody>
      </p:sp>
    </p:spTree>
    <p:extLst>
      <p:ext uri="{BB962C8B-B14F-4D97-AF65-F5344CB8AC3E}">
        <p14:creationId xmlns:p14="http://schemas.microsoft.com/office/powerpoint/2010/main" val="12842845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这里主要解释</a:t>
            </a:r>
            <a:r>
              <a:rPr lang="en-US" altLang="zh-CN" dirty="0" smtClean="0"/>
              <a:t>DDB1</a:t>
            </a:r>
          </a:p>
        </p:txBody>
      </p:sp>
      <p:sp>
        <p:nvSpPr>
          <p:cNvPr id="4" name="灯片编号占位符 3"/>
          <p:cNvSpPr>
            <a:spLocks noGrp="1"/>
          </p:cNvSpPr>
          <p:nvPr>
            <p:ph type="sldNum" sz="quarter" idx="10"/>
          </p:nvPr>
        </p:nvSpPr>
        <p:spPr/>
        <p:txBody>
          <a:bodyPr/>
          <a:lstStyle/>
          <a:p>
            <a:fld id="{D27D9919-ECA8-4794-AB6E-7768075FA6E6}" type="slidenum">
              <a:rPr lang="zh-CN" altLang="en-US" smtClean="0"/>
              <a:t>21</a:t>
            </a:fld>
            <a:endParaRPr lang="zh-CN" altLang="en-US"/>
          </a:p>
        </p:txBody>
      </p:sp>
    </p:spTree>
    <p:extLst>
      <p:ext uri="{BB962C8B-B14F-4D97-AF65-F5344CB8AC3E}">
        <p14:creationId xmlns:p14="http://schemas.microsoft.com/office/powerpoint/2010/main" val="25270650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这里给出第三个</a:t>
            </a:r>
            <a:r>
              <a:rPr lang="en-US" altLang="zh-CN" dirty="0" smtClean="0"/>
              <a:t>signature</a:t>
            </a:r>
            <a:r>
              <a:rPr lang="zh-CN" altLang="en-US" dirty="0" smtClean="0"/>
              <a:t>的表格，这里边确实没法给出来</a:t>
            </a:r>
            <a:r>
              <a:rPr lang="en-US" altLang="zh-CN" dirty="0" smtClean="0"/>
              <a:t>miRNA</a:t>
            </a:r>
            <a:r>
              <a:rPr lang="zh-CN" altLang="en-US" dirty="0" smtClean="0"/>
              <a:t>的结果。</a:t>
            </a:r>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22</a:t>
            </a:fld>
            <a:endParaRPr lang="zh-CN" altLang="en-US"/>
          </a:p>
        </p:txBody>
      </p:sp>
    </p:spTree>
    <p:extLst>
      <p:ext uri="{BB962C8B-B14F-4D97-AF65-F5344CB8AC3E}">
        <p14:creationId xmlns:p14="http://schemas.microsoft.com/office/powerpoint/2010/main" val="27847929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23</a:t>
            </a:fld>
            <a:endParaRPr lang="zh-CN" altLang="en-US"/>
          </a:p>
        </p:txBody>
      </p:sp>
    </p:spTree>
    <p:extLst>
      <p:ext uri="{BB962C8B-B14F-4D97-AF65-F5344CB8AC3E}">
        <p14:creationId xmlns:p14="http://schemas.microsoft.com/office/powerpoint/2010/main" val="9220814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这里得解释为什么做</a:t>
            </a:r>
            <a:r>
              <a:rPr lang="en-US" altLang="zh-CN" dirty="0" smtClean="0"/>
              <a:t>pan-cancer</a:t>
            </a:r>
            <a:r>
              <a:rPr lang="en-US" altLang="zh-CN" baseline="0" dirty="0" smtClean="0"/>
              <a:t> analysis</a:t>
            </a:r>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24</a:t>
            </a:fld>
            <a:endParaRPr lang="zh-CN" altLang="en-US"/>
          </a:p>
        </p:txBody>
      </p:sp>
    </p:spTree>
    <p:extLst>
      <p:ext uri="{BB962C8B-B14F-4D97-AF65-F5344CB8AC3E}">
        <p14:creationId xmlns:p14="http://schemas.microsoft.com/office/powerpoint/2010/main" val="3632135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3</a:t>
            </a:fld>
            <a:endParaRPr lang="zh-CN" altLang="en-US"/>
          </a:p>
        </p:txBody>
      </p:sp>
    </p:spTree>
    <p:extLst>
      <p:ext uri="{BB962C8B-B14F-4D97-AF65-F5344CB8AC3E}">
        <p14:creationId xmlns:p14="http://schemas.microsoft.com/office/powerpoint/2010/main" val="15294113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4</a:t>
            </a:fld>
            <a:endParaRPr lang="zh-CN" altLang="en-US"/>
          </a:p>
        </p:txBody>
      </p:sp>
    </p:spTree>
    <p:extLst>
      <p:ext uri="{BB962C8B-B14F-4D97-AF65-F5344CB8AC3E}">
        <p14:creationId xmlns:p14="http://schemas.microsoft.com/office/powerpoint/2010/main" val="2597689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5</a:t>
            </a:fld>
            <a:endParaRPr lang="zh-CN" altLang="en-US"/>
          </a:p>
        </p:txBody>
      </p:sp>
    </p:spTree>
    <p:extLst>
      <p:ext uri="{BB962C8B-B14F-4D97-AF65-F5344CB8AC3E}">
        <p14:creationId xmlns:p14="http://schemas.microsoft.com/office/powerpoint/2010/main" val="4163940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6</a:t>
            </a:fld>
            <a:endParaRPr lang="zh-CN" altLang="en-US"/>
          </a:p>
        </p:txBody>
      </p:sp>
    </p:spTree>
    <p:extLst>
      <p:ext uri="{BB962C8B-B14F-4D97-AF65-F5344CB8AC3E}">
        <p14:creationId xmlns:p14="http://schemas.microsoft.com/office/powerpoint/2010/main" val="40242095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两类不均衡问题</a:t>
            </a:r>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7</a:t>
            </a:fld>
            <a:endParaRPr lang="zh-CN" altLang="en-US"/>
          </a:p>
        </p:txBody>
      </p:sp>
    </p:spTree>
    <p:extLst>
      <p:ext uri="{BB962C8B-B14F-4D97-AF65-F5344CB8AC3E}">
        <p14:creationId xmlns:p14="http://schemas.microsoft.com/office/powerpoint/2010/main" val="400045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8</a:t>
            </a:fld>
            <a:endParaRPr lang="zh-CN" altLang="en-US"/>
          </a:p>
        </p:txBody>
      </p:sp>
    </p:spTree>
    <p:extLst>
      <p:ext uri="{BB962C8B-B14F-4D97-AF65-F5344CB8AC3E}">
        <p14:creationId xmlns:p14="http://schemas.microsoft.com/office/powerpoint/2010/main" val="13038483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红框：</a:t>
            </a:r>
            <a:r>
              <a:rPr lang="en-US" altLang="zh-CN" dirty="0" smtClean="0"/>
              <a:t>permutation test p</a:t>
            </a:r>
            <a:r>
              <a:rPr lang="en-US" altLang="zh-CN" baseline="0" dirty="0" smtClean="0"/>
              <a:t> value &lt;= 0.001</a:t>
            </a:r>
            <a:endParaRPr lang="en-US" altLang="zh-CN" dirty="0" smtClean="0"/>
          </a:p>
        </p:txBody>
      </p:sp>
      <p:sp>
        <p:nvSpPr>
          <p:cNvPr id="4" name="灯片编号占位符 3"/>
          <p:cNvSpPr>
            <a:spLocks noGrp="1"/>
          </p:cNvSpPr>
          <p:nvPr>
            <p:ph type="sldNum" sz="quarter" idx="10"/>
          </p:nvPr>
        </p:nvSpPr>
        <p:spPr/>
        <p:txBody>
          <a:bodyPr/>
          <a:lstStyle/>
          <a:p>
            <a:fld id="{D27D9919-ECA8-4794-AB6E-7768075FA6E6}" type="slidenum">
              <a:rPr lang="zh-CN" altLang="en-US" smtClean="0"/>
              <a:t>9</a:t>
            </a:fld>
            <a:endParaRPr lang="zh-CN" altLang="en-US"/>
          </a:p>
        </p:txBody>
      </p:sp>
    </p:spTree>
    <p:extLst>
      <p:ext uri="{BB962C8B-B14F-4D97-AF65-F5344CB8AC3E}">
        <p14:creationId xmlns:p14="http://schemas.microsoft.com/office/powerpoint/2010/main" val="2974758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281292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3452251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2475878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99396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2883582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1029299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2369923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2384694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1677463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1447005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842077E9-6BFF-41E9-A42D-B7A090B6FFFD}" type="datetimeFigureOut">
              <a:rPr lang="zh-CN" altLang="en-US" smtClean="0"/>
              <a:t>2016/6/28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2305373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2077E9-6BFF-41E9-A42D-B7A090B6FFFD}" type="datetimeFigureOut">
              <a:rPr lang="zh-CN" altLang="en-US" smtClean="0"/>
              <a:t>2016/6/28</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141CEA-18A0-48F7-9F8A-EB5FC13EB319}" type="slidenum">
              <a:rPr lang="zh-CN" altLang="en-US" smtClean="0"/>
              <a:t>‹#›</a:t>
            </a:fld>
            <a:endParaRPr lang="zh-CN" altLang="en-US"/>
          </a:p>
        </p:txBody>
      </p:sp>
    </p:spTree>
    <p:extLst>
      <p:ext uri="{BB962C8B-B14F-4D97-AF65-F5344CB8AC3E}">
        <p14:creationId xmlns:p14="http://schemas.microsoft.com/office/powerpoint/2010/main" val="15054332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8" Type="http://schemas.openxmlformats.org/officeDocument/2006/relationships/image" Target="../media/image9.tiff"/><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4.xml.rels><?xml version="1.0" encoding="UTF-8" standalone="yes"?>
<Relationships xmlns="http://schemas.openxmlformats.org/package/2006/relationships"><Relationship Id="rId8" Type="http://schemas.openxmlformats.org/officeDocument/2006/relationships/image" Target="../media/image10.tiff"/><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5.xml.rels><?xml version="1.0" encoding="UTF-8" standalone="yes"?>
<Relationships xmlns="http://schemas.openxmlformats.org/package/2006/relationships"><Relationship Id="rId8" Type="http://schemas.openxmlformats.org/officeDocument/2006/relationships/image" Target="../media/image10.tiff"/><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9.xml.rels><?xml version="1.0" encoding="UTF-8" standalone="yes"?>
<Relationships xmlns="http://schemas.openxmlformats.org/package/2006/relationships"><Relationship Id="rId8" Type="http://schemas.openxmlformats.org/officeDocument/2006/relationships/image" Target="../media/image11.tiff"/><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21.xml.rels><?xml version="1.0" encoding="UTF-8" standalone="yes"?>
<Relationships xmlns="http://schemas.openxmlformats.org/package/2006/relationships"><Relationship Id="rId8" Type="http://schemas.openxmlformats.org/officeDocument/2006/relationships/diagramColors" Target="../diagrams/colors19.xml"/><Relationship Id="rId3" Type="http://schemas.openxmlformats.org/officeDocument/2006/relationships/image" Target="../media/image12.png"/><Relationship Id="rId7" Type="http://schemas.openxmlformats.org/officeDocument/2006/relationships/diagramQuickStyle" Target="../diagrams/quickStyle19.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Layout" Target="../diagrams/layout19.xml"/><Relationship Id="rId5" Type="http://schemas.openxmlformats.org/officeDocument/2006/relationships/diagramData" Target="../diagrams/data19.xml"/><Relationship Id="rId4" Type="http://schemas.openxmlformats.org/officeDocument/2006/relationships/image" Target="../media/image13.png"/><Relationship Id="rId9" Type="http://schemas.microsoft.com/office/2007/relationships/diagramDrawing" Target="../diagrams/drawing19.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5.tiff"/><Relationship Id="rId7" Type="http://schemas.openxmlformats.org/officeDocument/2006/relationships/diagramColors" Target="../diagrams/colors6.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9.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1589976"/>
            <a:ext cx="9144000" cy="2231088"/>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p:nvPr>
        </p:nvSpPr>
        <p:spPr>
          <a:xfrm>
            <a:off x="0" y="753862"/>
            <a:ext cx="9144000" cy="2387600"/>
          </a:xfrm>
        </p:spPr>
        <p:txBody>
          <a:bodyPr>
            <a:normAutofit/>
          </a:bodyPr>
          <a:lstStyle/>
          <a:p>
            <a:pPr algn="l">
              <a:lnSpc>
                <a:spcPct val="150000"/>
              </a:lnSpc>
            </a:pPr>
            <a:r>
              <a:rPr lang="zh-CN" altLang="en-US" sz="3200" dirty="0" smtClean="0">
                <a:solidFill>
                  <a:schemeClr val="bg1"/>
                </a:solidFill>
                <a:latin typeface="Times New Roman" panose="02020603050405020304" pitchFamily="18" charset="0"/>
                <a:cs typeface="Times New Roman" panose="02020603050405020304" pitchFamily="18" charset="0"/>
              </a:rPr>
              <a:t>评估癌症分子数据对病人临床药物响应的预测性能</a:t>
            </a:r>
            <a:endParaRPr lang="zh-CN" altLang="en-US" sz="3200" dirty="0">
              <a:solidFill>
                <a:schemeClr val="bg1"/>
              </a:solidFill>
              <a:latin typeface="Times New Roman" panose="02020603050405020304" pitchFamily="18" charset="0"/>
              <a:cs typeface="Times New Roman" panose="02020603050405020304" pitchFamily="18" charset="0"/>
            </a:endParaRPr>
          </a:p>
        </p:txBody>
      </p:sp>
      <p:sp>
        <p:nvSpPr>
          <p:cNvPr id="3" name="副标题 2"/>
          <p:cNvSpPr>
            <a:spLocks noGrp="1"/>
          </p:cNvSpPr>
          <p:nvPr>
            <p:ph type="subTitle" idx="1"/>
          </p:nvPr>
        </p:nvSpPr>
        <p:spPr>
          <a:xfrm>
            <a:off x="1873405" y="4551355"/>
            <a:ext cx="4928839" cy="1655762"/>
          </a:xfrm>
        </p:spPr>
        <p:txBody>
          <a:bodyPr>
            <a:normAutofit/>
          </a:bodyPr>
          <a:lstStyle/>
          <a:p>
            <a:r>
              <a:rPr lang="zh-CN" altLang="en-US" sz="2800" dirty="0" smtClean="0"/>
              <a:t>清华大学</a:t>
            </a:r>
            <a:endParaRPr lang="en-US" altLang="zh-CN" sz="2800" dirty="0" smtClean="0"/>
          </a:p>
          <a:p>
            <a:r>
              <a:rPr lang="zh-CN" altLang="en-US" sz="2800" dirty="0" smtClean="0"/>
              <a:t>古    槿</a:t>
            </a:r>
            <a:endParaRPr lang="en-US" altLang="zh-CN" sz="2800" dirty="0" smtClean="0"/>
          </a:p>
          <a:p>
            <a:r>
              <a:rPr lang="en-US" altLang="zh-CN" sz="2800" dirty="0" smtClean="0"/>
              <a:t>2016</a:t>
            </a:r>
            <a:r>
              <a:rPr lang="zh-CN" altLang="en-US" sz="2800" dirty="0" smtClean="0"/>
              <a:t>年</a:t>
            </a:r>
            <a:r>
              <a:rPr lang="en-US" altLang="zh-CN" sz="2800" dirty="0" smtClean="0"/>
              <a:t>7</a:t>
            </a:r>
            <a:r>
              <a:rPr lang="zh-CN" altLang="en-US" sz="2800" dirty="0"/>
              <a:t>月</a:t>
            </a:r>
          </a:p>
        </p:txBody>
      </p:sp>
      <p:pic>
        <p:nvPicPr>
          <p:cNvPr id="5" name="图片 4"/>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3588" y="141671"/>
            <a:ext cx="2870282" cy="1214651"/>
          </a:xfrm>
          <a:prstGeom prst="rect">
            <a:avLst/>
          </a:prstGeom>
        </p:spPr>
      </p:pic>
      <p:grpSp>
        <p:nvGrpSpPr>
          <p:cNvPr id="8" name="组合 7"/>
          <p:cNvGrpSpPr/>
          <p:nvPr/>
        </p:nvGrpSpPr>
        <p:grpSpPr>
          <a:xfrm>
            <a:off x="0" y="3871450"/>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1" name="图片 10"/>
          <p:cNvPicPr>
            <a:picLocks noChangeAspect="1"/>
          </p:cNvPicPr>
          <p:nvPr/>
        </p:nvPicPr>
        <p:blipFill rotWithShape="1">
          <a:blip r:embed="rId4">
            <a:extLst>
              <a:ext uri="{28A0092B-C50C-407E-A947-70E740481C1C}">
                <a14:useLocalDpi xmlns:a14="http://schemas.microsoft.com/office/drawing/2010/main" val="0"/>
              </a:ext>
            </a:extLst>
          </a:blip>
          <a:srcRect l="14448"/>
          <a:stretch/>
        </p:blipFill>
        <p:spPr>
          <a:xfrm>
            <a:off x="880946" y="286554"/>
            <a:ext cx="5018049" cy="885365"/>
          </a:xfrm>
          <a:prstGeom prst="rect">
            <a:avLst/>
          </a:prstGeom>
        </p:spPr>
      </p:pic>
    </p:spTree>
    <p:extLst>
      <p:ext uri="{BB962C8B-B14F-4D97-AF65-F5344CB8AC3E}">
        <p14:creationId xmlns:p14="http://schemas.microsoft.com/office/powerpoint/2010/main" val="17220829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相应分子标志物</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5" name="图片 14"/>
          <p:cNvPicPr>
            <a:picLocks noChangeAspect="1"/>
          </p:cNvPicPr>
          <p:nvPr/>
        </p:nvPicPr>
        <p:blipFill rotWithShape="1">
          <a:blip r:embed="rId8" cstate="print">
            <a:extLst>
              <a:ext uri="{28A0092B-C50C-407E-A947-70E740481C1C}">
                <a14:useLocalDpi xmlns:a14="http://schemas.microsoft.com/office/drawing/2010/main" val="0"/>
              </a:ext>
            </a:extLst>
          </a:blip>
          <a:srcRect t="1661" b="51325"/>
          <a:stretch/>
        </p:blipFill>
        <p:spPr>
          <a:xfrm>
            <a:off x="467204" y="1848107"/>
            <a:ext cx="8209590" cy="3799018"/>
          </a:xfrm>
          <a:prstGeom prst="rect">
            <a:avLst/>
          </a:prstGeom>
        </p:spPr>
      </p:pic>
    </p:spTree>
    <p:extLst>
      <p:ext uri="{BB962C8B-B14F-4D97-AF65-F5344CB8AC3E}">
        <p14:creationId xmlns:p14="http://schemas.microsoft.com/office/powerpoint/2010/main" val="17553787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标志物（</a:t>
            </a:r>
            <a:r>
              <a:rPr lang="en-US" altLang="zh-CN" sz="2800" dirty="0" smtClean="0">
                <a:latin typeface="华文楷体" panose="02010600040101010101" pitchFamily="2" charset="-122"/>
                <a:ea typeface="华文楷体" panose="02010600040101010101" pitchFamily="2" charset="-122"/>
                <a:cs typeface="Times New Roman" panose="02020603050405020304" pitchFamily="18" charset="0"/>
              </a:rPr>
              <a:t>signature</a:t>
            </a:r>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）中某些基因与病人预后有关</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4" name="图片 13" descr="C:\Users\zding\workspace\projects\drug_sensitivity\results\present_results\main_figure_3.single_cancer_signatures\Figure3.20160413.for_reply-01.tif"/>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384196" y="1533140"/>
            <a:ext cx="6544321" cy="4917421"/>
          </a:xfrm>
          <a:prstGeom prst="rect">
            <a:avLst/>
          </a:prstGeom>
          <a:noFill/>
          <a:ln>
            <a:noFill/>
          </a:ln>
        </p:spPr>
      </p:pic>
    </p:spTree>
    <p:extLst>
      <p:ext uri="{BB962C8B-B14F-4D97-AF65-F5344CB8AC3E}">
        <p14:creationId xmlns:p14="http://schemas.microsoft.com/office/powerpoint/2010/main" val="41869228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a:latin typeface="华文楷体" panose="02010600040101010101" pitchFamily="2" charset="-122"/>
                <a:ea typeface="华文楷体" panose="02010600040101010101" pitchFamily="2" charset="-122"/>
                <a:cs typeface="Times New Roman" panose="02020603050405020304" pitchFamily="18" charset="0"/>
              </a:rPr>
              <a:t>标志</a:t>
            </a:r>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物（</a:t>
            </a:r>
            <a:r>
              <a:rPr lang="en-US" altLang="zh-CN" sz="2800" dirty="0" smtClean="0">
                <a:latin typeface="华文楷体" panose="02010600040101010101" pitchFamily="2" charset="-122"/>
                <a:ea typeface="华文楷体" panose="02010600040101010101" pitchFamily="2" charset="-122"/>
                <a:cs typeface="Times New Roman" panose="02020603050405020304" pitchFamily="18" charset="0"/>
              </a:rPr>
              <a:t>signature</a:t>
            </a:r>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）整体与病人预后的相关性</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5" name="图片 14" descr="C:\Users\zding\workspace\projects\drug_sensitivity\results\present_results\z_supplementary_figure\FigureS5.0413-01.tif"/>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585795" y="1450175"/>
            <a:ext cx="5729405" cy="5374372"/>
          </a:xfrm>
          <a:prstGeom prst="rect">
            <a:avLst/>
          </a:prstGeom>
          <a:noFill/>
          <a:ln>
            <a:noFill/>
          </a:ln>
        </p:spPr>
      </p:pic>
    </p:spTree>
    <p:extLst>
      <p:ext uri="{BB962C8B-B14F-4D97-AF65-F5344CB8AC3E}">
        <p14:creationId xmlns:p14="http://schemas.microsoft.com/office/powerpoint/2010/main" val="6991105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跨肿瘤分析分子预测性能</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内容占位符 2"/>
          <p:cNvSpPr>
            <a:spLocks noGrp="1"/>
          </p:cNvSpPr>
          <p:nvPr>
            <p:ph idx="1"/>
          </p:nvPr>
        </p:nvSpPr>
        <p:spPr>
          <a:xfrm>
            <a:off x="628649" y="1678202"/>
            <a:ext cx="7886700" cy="4351338"/>
          </a:xfrm>
        </p:spPr>
        <p:txBody>
          <a:bodyPr>
            <a:normAutofit/>
          </a:bodyPr>
          <a:lstStyle/>
          <a:p>
            <a:pPr>
              <a:lnSpc>
                <a:spcPct val="150000"/>
              </a:lnSpc>
            </a:pPr>
            <a:r>
              <a:rPr lang="zh-CN" altLang="en-US" sz="2400" dirty="0" smtClean="0">
                <a:latin typeface="华文楷体" panose="02010600040101010101" pitchFamily="2" charset="-122"/>
                <a:ea typeface="华文楷体" panose="02010600040101010101" pitchFamily="2" charset="-122"/>
              </a:rPr>
              <a:t>尽管不同器官或组织中的分子表达模式不同，但不同层次分子的变异在不同肿瘤中反复出现，表现出跨肿瘤的特性（</a:t>
            </a:r>
            <a:r>
              <a:rPr lang="en-US" altLang="zh-CN" sz="2400" dirty="0" smtClean="0">
                <a:latin typeface="华文楷体" panose="02010600040101010101" pitchFamily="2" charset="-122"/>
                <a:ea typeface="华文楷体" panose="02010600040101010101" pitchFamily="2" charset="-122"/>
              </a:rPr>
              <a:t>Chang </a:t>
            </a:r>
            <a:r>
              <a:rPr lang="en-US" altLang="zh-CN" sz="2400" i="1" dirty="0" smtClean="0">
                <a:latin typeface="华文楷体" panose="02010600040101010101" pitchFamily="2" charset="-122"/>
                <a:ea typeface="华文楷体" panose="02010600040101010101" pitchFamily="2" charset="-122"/>
              </a:rPr>
              <a:t>et al</a:t>
            </a:r>
            <a:r>
              <a:rPr lang="en-US" altLang="zh-CN" sz="2400" dirty="0" smtClean="0">
                <a:latin typeface="华文楷体" panose="02010600040101010101" pitchFamily="2" charset="-122"/>
                <a:ea typeface="华文楷体" panose="02010600040101010101" pitchFamily="2" charset="-122"/>
              </a:rPr>
              <a:t>, 2013</a:t>
            </a:r>
            <a:r>
              <a:rPr lang="zh-CN" altLang="en-US" sz="2400" dirty="0" smtClean="0">
                <a:latin typeface="华文楷体" panose="02010600040101010101" pitchFamily="2" charset="-122"/>
                <a:ea typeface="华文楷体" panose="02010600040101010101" pitchFamily="2" charset="-122"/>
              </a:rPr>
              <a:t>）</a:t>
            </a:r>
            <a:endParaRPr lang="en-US" altLang="zh-CN" sz="2400" dirty="0" smtClean="0">
              <a:latin typeface="华文楷体" panose="02010600040101010101" pitchFamily="2" charset="-122"/>
              <a:ea typeface="华文楷体" panose="02010600040101010101" pitchFamily="2" charset="-122"/>
            </a:endParaRPr>
          </a:p>
          <a:p>
            <a:pPr>
              <a:lnSpc>
                <a:spcPct val="150000"/>
              </a:lnSpc>
            </a:pPr>
            <a:r>
              <a:rPr lang="zh-CN" altLang="en-US" sz="2400" dirty="0" smtClean="0">
                <a:latin typeface="华文楷体" panose="02010600040101010101" pitchFamily="2" charset="-122"/>
                <a:ea typeface="华文楷体" panose="02010600040101010101" pitchFamily="2" charset="-122"/>
              </a:rPr>
              <a:t>一些抗肿瘤药物在不同癌症类型的病人中广泛应用，既包括化疗药物也包括靶向药物</a:t>
            </a:r>
            <a:endParaRPr lang="en-US" altLang="zh-CN" sz="2400" dirty="0" smtClean="0">
              <a:latin typeface="华文楷体" panose="02010600040101010101" pitchFamily="2" charset="-122"/>
              <a:ea typeface="华文楷体" panose="02010600040101010101" pitchFamily="2" charset="-122"/>
            </a:endParaRPr>
          </a:p>
          <a:p>
            <a:pPr>
              <a:lnSpc>
                <a:spcPct val="150000"/>
              </a:lnSpc>
            </a:pPr>
            <a:r>
              <a:rPr lang="zh-CN" altLang="en-US" sz="2400" dirty="0" smtClean="0">
                <a:latin typeface="华文楷体" panose="02010600040101010101" pitchFamily="2" charset="-122"/>
                <a:ea typeface="华文楷体" panose="02010600040101010101" pitchFamily="2" charset="-122"/>
              </a:rPr>
              <a:t>跨肿瘤细胞系已经用于识别药物响应的分子标志物（</a:t>
            </a:r>
            <a:r>
              <a:rPr lang="en-US" altLang="zh-CN" sz="2400" dirty="0">
                <a:latin typeface="华文楷体" panose="02010600040101010101" pitchFamily="2" charset="-122"/>
                <a:ea typeface="华文楷体" panose="02010600040101010101" pitchFamily="2" charset="-122"/>
              </a:rPr>
              <a:t> </a:t>
            </a:r>
            <a:r>
              <a:rPr lang="en-US" altLang="zh-CN" sz="2400" dirty="0" err="1">
                <a:latin typeface="华文楷体" panose="02010600040101010101" pitchFamily="2" charset="-122"/>
                <a:ea typeface="华文楷体" panose="02010600040101010101" pitchFamily="2" charset="-122"/>
              </a:rPr>
              <a:t>Berretina</a:t>
            </a:r>
            <a:r>
              <a:rPr lang="en-US" altLang="zh-CN" sz="2400" dirty="0">
                <a:latin typeface="华文楷体" panose="02010600040101010101" pitchFamily="2" charset="-122"/>
                <a:ea typeface="华文楷体" panose="02010600040101010101" pitchFamily="2" charset="-122"/>
              </a:rPr>
              <a:t> </a:t>
            </a:r>
            <a:r>
              <a:rPr lang="en-US" altLang="zh-CN" sz="2400" i="1" dirty="0">
                <a:latin typeface="华文楷体" panose="02010600040101010101" pitchFamily="2" charset="-122"/>
                <a:ea typeface="华文楷体" panose="02010600040101010101" pitchFamily="2" charset="-122"/>
              </a:rPr>
              <a:t>et al</a:t>
            </a:r>
            <a:r>
              <a:rPr lang="en-US" altLang="zh-CN" sz="2400" dirty="0">
                <a:latin typeface="华文楷体" panose="02010600040101010101" pitchFamily="2" charset="-122"/>
                <a:ea typeface="华文楷体" panose="02010600040101010101" pitchFamily="2" charset="-122"/>
              </a:rPr>
              <a:t>, 2012 </a:t>
            </a:r>
            <a:r>
              <a:rPr lang="zh-CN" altLang="en-US" sz="2400" dirty="0" smtClean="0">
                <a:latin typeface="华文楷体" panose="02010600040101010101" pitchFamily="2" charset="-122"/>
                <a:ea typeface="华文楷体" panose="02010600040101010101" pitchFamily="2" charset="-122"/>
              </a:rPr>
              <a:t>；</a:t>
            </a:r>
            <a:r>
              <a:rPr lang="en-US" altLang="zh-CN" sz="2400" dirty="0">
                <a:latin typeface="华文楷体" panose="02010600040101010101" pitchFamily="2" charset="-122"/>
                <a:ea typeface="华文楷体" panose="02010600040101010101" pitchFamily="2" charset="-122"/>
              </a:rPr>
              <a:t> Garnet </a:t>
            </a:r>
            <a:r>
              <a:rPr lang="en-US" altLang="zh-CN" sz="2400" i="1" dirty="0">
                <a:latin typeface="华文楷体" panose="02010600040101010101" pitchFamily="2" charset="-122"/>
                <a:ea typeface="华文楷体" panose="02010600040101010101" pitchFamily="2" charset="-122"/>
              </a:rPr>
              <a:t>et al</a:t>
            </a:r>
            <a:r>
              <a:rPr lang="en-US" altLang="zh-CN" sz="2400" dirty="0">
                <a:latin typeface="华文楷体" panose="02010600040101010101" pitchFamily="2" charset="-122"/>
                <a:ea typeface="华文楷体" panose="02010600040101010101" pitchFamily="2" charset="-122"/>
              </a:rPr>
              <a:t>, 2012 </a:t>
            </a:r>
            <a:r>
              <a:rPr lang="zh-CN" altLang="en-US" sz="2400" dirty="0" smtClean="0">
                <a:latin typeface="华文楷体" panose="02010600040101010101" pitchFamily="2" charset="-122"/>
                <a:ea typeface="华文楷体" panose="02010600040101010101" pitchFamily="2" charset="-122"/>
              </a:rPr>
              <a:t>）</a:t>
            </a:r>
            <a:endParaRPr lang="en-US" altLang="zh-CN" sz="2400" dirty="0" smtClean="0">
              <a:latin typeface="华文楷体" panose="02010600040101010101" pitchFamily="2" charset="-122"/>
              <a:ea typeface="华文楷体" panose="02010600040101010101" pitchFamily="2" charset="-122"/>
            </a:endParaRPr>
          </a:p>
          <a:p>
            <a:pPr>
              <a:lnSpc>
                <a:spcPct val="150000"/>
              </a:lnSpc>
            </a:pPr>
            <a:endParaRPr lang="en-US" altLang="zh-CN" sz="2400"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399767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分子数据预测跨肿瘤药物响应的性能</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 name="组合 1"/>
          <p:cNvGrpSpPr/>
          <p:nvPr/>
        </p:nvGrpSpPr>
        <p:grpSpPr>
          <a:xfrm>
            <a:off x="697600" y="1944360"/>
            <a:ext cx="7961653" cy="3347476"/>
            <a:chOff x="697600" y="1944360"/>
            <a:chExt cx="7961653" cy="3347476"/>
          </a:xfrm>
        </p:grpSpPr>
        <p:pic>
          <p:nvPicPr>
            <p:cNvPr id="14" name="图片 13" descr="C:\Users\zding\workspace\projects\drug_sensitivity\results\present_results\main_figure_4_pancancer\Figure4.0428-01.tif"/>
            <p:cNvPicPr/>
            <p:nvPr/>
          </p:nvPicPr>
          <p:blipFill rotWithShape="1">
            <a:blip r:embed="rId8" cstate="print">
              <a:extLst>
                <a:ext uri="{28A0092B-C50C-407E-A947-70E740481C1C}">
                  <a14:useLocalDpi xmlns:a14="http://schemas.microsoft.com/office/drawing/2010/main" val="0"/>
                </a:ext>
              </a:extLst>
            </a:blip>
            <a:srcRect b="67438"/>
            <a:stretch/>
          </p:blipFill>
          <p:spPr bwMode="auto">
            <a:xfrm>
              <a:off x="697600" y="1944360"/>
              <a:ext cx="7961653" cy="3347476"/>
            </a:xfrm>
            <a:prstGeom prst="rect">
              <a:avLst/>
            </a:prstGeom>
            <a:noFill/>
            <a:ln>
              <a:noFill/>
            </a:ln>
          </p:spPr>
        </p:pic>
        <p:sp>
          <p:nvSpPr>
            <p:cNvPr id="17" name="矩形 16"/>
            <p:cNvSpPr/>
            <p:nvPr/>
          </p:nvSpPr>
          <p:spPr>
            <a:xfrm>
              <a:off x="3155795" y="2357113"/>
              <a:ext cx="724829" cy="2934723"/>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6513472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a:latin typeface="华文楷体" panose="02010600040101010101" pitchFamily="2" charset="-122"/>
                <a:ea typeface="华文楷体" panose="02010600040101010101" pitchFamily="2" charset="-122"/>
                <a:cs typeface="Times New Roman" panose="02020603050405020304" pitchFamily="18" charset="0"/>
              </a:rPr>
              <a:t>跨</a:t>
            </a:r>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肿瘤数据分类器与单肿瘤分类器的性能比较</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 name="组合 1"/>
          <p:cNvGrpSpPr/>
          <p:nvPr/>
        </p:nvGrpSpPr>
        <p:grpSpPr>
          <a:xfrm>
            <a:off x="1425868" y="1517081"/>
            <a:ext cx="6359168" cy="5245517"/>
            <a:chOff x="1425868" y="1517081"/>
            <a:chExt cx="6359168" cy="5245517"/>
          </a:xfrm>
        </p:grpSpPr>
        <p:pic>
          <p:nvPicPr>
            <p:cNvPr id="15" name="图片 14" descr="C:\Users\zding\workspace\projects\drug_sensitivity\results\present_results\main_figure_4_pancancer\Figure4.0428-01.tif"/>
            <p:cNvPicPr/>
            <p:nvPr/>
          </p:nvPicPr>
          <p:blipFill rotWithShape="1">
            <a:blip r:embed="rId8" cstate="print">
              <a:extLst>
                <a:ext uri="{28A0092B-C50C-407E-A947-70E740481C1C}">
                  <a14:useLocalDpi xmlns:a14="http://schemas.microsoft.com/office/drawing/2010/main" val="0"/>
                </a:ext>
              </a:extLst>
            </a:blip>
            <a:srcRect t="33913" b="606"/>
            <a:stretch/>
          </p:blipFill>
          <p:spPr bwMode="auto">
            <a:xfrm>
              <a:off x="1425868" y="1517081"/>
              <a:ext cx="6359168" cy="5245517"/>
            </a:xfrm>
            <a:prstGeom prst="rect">
              <a:avLst/>
            </a:prstGeom>
            <a:noFill/>
            <a:ln>
              <a:noFill/>
            </a:ln>
          </p:spPr>
        </p:pic>
        <p:sp>
          <p:nvSpPr>
            <p:cNvPr id="14" name="矩形 13"/>
            <p:cNvSpPr/>
            <p:nvPr/>
          </p:nvSpPr>
          <p:spPr>
            <a:xfrm>
              <a:off x="2665142" y="1817649"/>
              <a:ext cx="1070518" cy="2241395"/>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735660" y="1817648"/>
              <a:ext cx="557560" cy="2241395"/>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a:p>
          </p:txBody>
        </p:sp>
        <p:sp>
          <p:nvSpPr>
            <p:cNvPr id="18" name="矩形 17"/>
            <p:cNvSpPr/>
            <p:nvPr/>
          </p:nvSpPr>
          <p:spPr>
            <a:xfrm>
              <a:off x="3233853" y="4447448"/>
              <a:ext cx="1070518" cy="2241395"/>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2653991" y="4447447"/>
              <a:ext cx="557560" cy="2241395"/>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a:p>
          </p:txBody>
        </p:sp>
        <p:sp>
          <p:nvSpPr>
            <p:cNvPr id="21" name="矩形 20"/>
            <p:cNvSpPr/>
            <p:nvPr/>
          </p:nvSpPr>
          <p:spPr>
            <a:xfrm>
              <a:off x="5275268" y="4447447"/>
              <a:ext cx="557560" cy="2241395"/>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a:p>
          </p:txBody>
        </p:sp>
        <p:sp>
          <p:nvSpPr>
            <p:cNvPr id="22" name="矩形 21"/>
            <p:cNvSpPr/>
            <p:nvPr/>
          </p:nvSpPr>
          <p:spPr>
            <a:xfrm>
              <a:off x="6368088" y="4452630"/>
              <a:ext cx="523366" cy="2241395"/>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376049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评估分子数据对临床药物相应的预测性能</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ext uri="{D42A27DB-BD31-4B8C-83A1-F6EECF244321}">
                <p14:modId xmlns:p14="http://schemas.microsoft.com/office/powerpoint/2010/main" val="1138010438"/>
              </p:ext>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 name="内容占位符 2"/>
          <p:cNvSpPr>
            <a:spLocks noGrp="1"/>
          </p:cNvSpPr>
          <p:nvPr>
            <p:ph idx="1"/>
          </p:nvPr>
        </p:nvSpPr>
        <p:spPr>
          <a:xfrm>
            <a:off x="628649" y="1678202"/>
            <a:ext cx="7886700" cy="4351338"/>
          </a:xfrm>
        </p:spPr>
        <p:txBody>
          <a:bodyPr>
            <a:normAutofit fontScale="92500"/>
          </a:bodyPr>
          <a:lstStyle/>
          <a:p>
            <a:pPr>
              <a:lnSpc>
                <a:spcPct val="150000"/>
              </a:lnSpc>
            </a:pPr>
            <a:r>
              <a:rPr lang="zh-CN" altLang="en-US" sz="2400" dirty="0" smtClean="0">
                <a:latin typeface="华文楷体" panose="02010600040101010101" pitchFamily="2" charset="-122"/>
                <a:ea typeface="华文楷体" panose="02010600040101010101" pitchFamily="2" charset="-122"/>
              </a:rPr>
              <a:t>整理</a:t>
            </a:r>
            <a:r>
              <a:rPr lang="en-US" altLang="zh-CN" sz="2400" dirty="0" smtClean="0">
                <a:latin typeface="华文楷体" panose="02010600040101010101" pitchFamily="2" charset="-122"/>
                <a:ea typeface="华文楷体" panose="02010600040101010101" pitchFamily="2" charset="-122"/>
              </a:rPr>
              <a:t>TCGA</a:t>
            </a:r>
            <a:r>
              <a:rPr lang="zh-CN" altLang="en-US" sz="2400" dirty="0" smtClean="0">
                <a:latin typeface="华文楷体" panose="02010600040101010101" pitchFamily="2" charset="-122"/>
                <a:ea typeface="华文楷体" panose="02010600040101010101" pitchFamily="2" charset="-122"/>
              </a:rPr>
              <a:t>中药物响应数据并构建计算框架评估分子数据预测临床药物响应的性能</a:t>
            </a:r>
            <a:endParaRPr lang="en-US" altLang="zh-CN" sz="2400" dirty="0" smtClean="0">
              <a:latin typeface="华文楷体" panose="02010600040101010101" pitchFamily="2" charset="-122"/>
              <a:ea typeface="华文楷体" panose="02010600040101010101" pitchFamily="2" charset="-122"/>
            </a:endParaRPr>
          </a:p>
          <a:p>
            <a:pPr>
              <a:lnSpc>
                <a:spcPct val="150000"/>
              </a:lnSpc>
            </a:pPr>
            <a:r>
              <a:rPr lang="zh-CN" altLang="en-US" sz="2400" dirty="0" smtClean="0">
                <a:latin typeface="华文楷体" panose="02010600040101010101" pitchFamily="2" charset="-122"/>
                <a:ea typeface="华文楷体" panose="02010600040101010101" pitchFamily="2" charset="-122"/>
              </a:rPr>
              <a:t>在分析单个肿瘤类型时，</a:t>
            </a:r>
            <a:r>
              <a:rPr lang="en-US" altLang="zh-CN" sz="2400" dirty="0" smtClean="0">
                <a:latin typeface="华文楷体" panose="02010600040101010101" pitchFamily="2" charset="-122"/>
                <a:ea typeface="华文楷体" panose="02010600040101010101" pitchFamily="2" charset="-122"/>
              </a:rPr>
              <a:t>mRNA</a:t>
            </a:r>
            <a:r>
              <a:rPr lang="zh-CN" altLang="en-US" sz="2400" dirty="0" smtClean="0">
                <a:latin typeface="华文楷体" panose="02010600040101010101" pitchFamily="2" charset="-122"/>
                <a:ea typeface="华文楷体" panose="02010600040101010101" pitchFamily="2" charset="-122"/>
              </a:rPr>
              <a:t>和</a:t>
            </a:r>
            <a:r>
              <a:rPr lang="en-US" altLang="zh-CN" sz="2400" dirty="0" smtClean="0">
                <a:latin typeface="华文楷体" panose="02010600040101010101" pitchFamily="2" charset="-122"/>
                <a:ea typeface="华文楷体" panose="02010600040101010101" pitchFamily="2" charset="-122"/>
              </a:rPr>
              <a:t>miRNA</a:t>
            </a:r>
            <a:r>
              <a:rPr lang="zh-CN" altLang="en-US" sz="2400" dirty="0" smtClean="0">
                <a:latin typeface="华文楷体" panose="02010600040101010101" pitchFamily="2" charset="-122"/>
                <a:ea typeface="华文楷体" panose="02010600040101010101" pitchFamily="2" charset="-122"/>
              </a:rPr>
              <a:t>表达在特定肿瘤上的预测效果显著优于随机；一些基因属于药物响应相关的信号通路中，如</a:t>
            </a:r>
            <a:r>
              <a:rPr lang="en-US" altLang="zh-CN" sz="2400" dirty="0" smtClean="0">
                <a:latin typeface="华文楷体" panose="02010600040101010101" pitchFamily="2" charset="-122"/>
                <a:ea typeface="华文楷体" panose="02010600040101010101" pitchFamily="2" charset="-122"/>
              </a:rPr>
              <a:t>DNA</a:t>
            </a:r>
            <a:r>
              <a:rPr lang="zh-CN" altLang="en-US" sz="2400" dirty="0" smtClean="0">
                <a:latin typeface="华文楷体" panose="02010600040101010101" pitchFamily="2" charset="-122"/>
                <a:ea typeface="华文楷体" panose="02010600040101010101" pitchFamily="2" charset="-122"/>
              </a:rPr>
              <a:t>修复通路中</a:t>
            </a:r>
            <a:r>
              <a:rPr lang="en-US" altLang="zh-CN" sz="2400" dirty="0" smtClean="0">
                <a:latin typeface="华文楷体" panose="02010600040101010101" pitchFamily="2" charset="-122"/>
                <a:ea typeface="华文楷体" panose="02010600040101010101" pitchFamily="2" charset="-122"/>
              </a:rPr>
              <a:t>DDB1</a:t>
            </a:r>
            <a:r>
              <a:rPr lang="zh-CN" altLang="en-US" sz="2400" dirty="0" smtClean="0">
                <a:latin typeface="华文楷体" panose="02010600040101010101" pitchFamily="2" charset="-122"/>
                <a:ea typeface="华文楷体" panose="02010600040101010101" pitchFamily="2" charset="-122"/>
              </a:rPr>
              <a:t>和</a:t>
            </a:r>
            <a:r>
              <a:rPr lang="en-US" altLang="zh-CN" sz="2400" dirty="0" smtClean="0">
                <a:latin typeface="华文楷体" panose="02010600040101010101" pitchFamily="2" charset="-122"/>
                <a:ea typeface="华文楷体" panose="02010600040101010101" pitchFamily="2" charset="-122"/>
              </a:rPr>
              <a:t>Notch</a:t>
            </a:r>
            <a:r>
              <a:rPr lang="zh-CN" altLang="en-US" sz="2400" dirty="0" smtClean="0">
                <a:latin typeface="华文楷体" panose="02010600040101010101" pitchFamily="2" charset="-122"/>
                <a:ea typeface="华文楷体" panose="02010600040101010101" pitchFamily="2" charset="-122"/>
              </a:rPr>
              <a:t>通路中</a:t>
            </a:r>
            <a:r>
              <a:rPr lang="en-US" altLang="zh-CN" sz="2400" dirty="0" smtClean="0">
                <a:latin typeface="华文楷体" panose="02010600040101010101" pitchFamily="2" charset="-122"/>
                <a:ea typeface="华文楷体" panose="02010600040101010101" pitchFamily="2" charset="-122"/>
              </a:rPr>
              <a:t>DLL4</a:t>
            </a:r>
          </a:p>
          <a:p>
            <a:pPr>
              <a:lnSpc>
                <a:spcPct val="150000"/>
              </a:lnSpc>
            </a:pPr>
            <a:r>
              <a:rPr lang="zh-CN" altLang="en-US" sz="2400" dirty="0" smtClean="0">
                <a:latin typeface="华文楷体" panose="02010600040101010101" pitchFamily="2" charset="-122"/>
                <a:ea typeface="华文楷体" panose="02010600040101010101" pitchFamily="2" charset="-122"/>
              </a:rPr>
              <a:t>在跨肿瘤分析中，</a:t>
            </a:r>
            <a:r>
              <a:rPr lang="en-US" altLang="zh-CN" sz="2400" dirty="0" smtClean="0">
                <a:latin typeface="华文楷体" panose="02010600040101010101" pitchFamily="2" charset="-122"/>
                <a:ea typeface="华文楷体" panose="02010600040101010101" pitchFamily="2" charset="-122"/>
              </a:rPr>
              <a:t>miRNA</a:t>
            </a:r>
            <a:r>
              <a:rPr lang="zh-CN" altLang="en-US" sz="2400" dirty="0" smtClean="0">
                <a:latin typeface="华文楷体" panose="02010600040101010101" pitchFamily="2" charset="-122"/>
                <a:ea typeface="华文楷体" panose="02010600040101010101" pitchFamily="2" charset="-122"/>
              </a:rPr>
              <a:t>表达数据能够提高</a:t>
            </a:r>
            <a:r>
              <a:rPr lang="en-US" altLang="zh-CN" sz="2400" dirty="0" smtClean="0">
                <a:latin typeface="华文楷体" panose="02010600040101010101" pitchFamily="2" charset="-122"/>
                <a:ea typeface="华文楷体" panose="02010600040101010101" pitchFamily="2" charset="-122"/>
              </a:rPr>
              <a:t>cisplatin</a:t>
            </a:r>
            <a:r>
              <a:rPr lang="zh-CN" altLang="en-US" sz="2400" dirty="0" smtClean="0">
                <a:latin typeface="华文楷体" panose="02010600040101010101" pitchFamily="2" charset="-122"/>
                <a:ea typeface="华文楷体" panose="02010600040101010101" pitchFamily="2" charset="-122"/>
              </a:rPr>
              <a:t>在单个肿瘤中药物响应的预测效果</a:t>
            </a:r>
            <a:endParaRPr lang="en-US" altLang="zh-CN" sz="2400" dirty="0" smtClean="0">
              <a:latin typeface="华文楷体" panose="02010600040101010101" pitchFamily="2" charset="-122"/>
              <a:ea typeface="华文楷体" panose="02010600040101010101" pitchFamily="2" charset="-122"/>
            </a:endParaRPr>
          </a:p>
          <a:p>
            <a:pPr>
              <a:lnSpc>
                <a:spcPct val="150000"/>
              </a:lnSpc>
            </a:pPr>
            <a:endParaRPr lang="en-US" altLang="zh-CN" sz="2400"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396784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生物发现和意义</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 name="内容占位符 2"/>
          <p:cNvSpPr>
            <a:spLocks noGrp="1"/>
          </p:cNvSpPr>
          <p:nvPr>
            <p:ph idx="1"/>
          </p:nvPr>
        </p:nvSpPr>
        <p:spPr>
          <a:xfrm>
            <a:off x="628649" y="1678202"/>
            <a:ext cx="7886700" cy="4351338"/>
          </a:xfrm>
        </p:spPr>
        <p:txBody>
          <a:bodyPr>
            <a:normAutofit fontScale="92500" lnSpcReduction="10000"/>
          </a:bodyPr>
          <a:lstStyle/>
          <a:p>
            <a:pPr>
              <a:lnSpc>
                <a:spcPct val="150000"/>
              </a:lnSpc>
            </a:pPr>
            <a:r>
              <a:rPr lang="zh-CN" altLang="en-US" sz="2400" dirty="0" smtClean="0">
                <a:latin typeface="华文楷体" panose="02010600040101010101" pitchFamily="2" charset="-122"/>
                <a:ea typeface="华文楷体" panose="02010600040101010101" pitchFamily="2" charset="-122"/>
              </a:rPr>
              <a:t>在预测药物响应时，基因表达数据（</a:t>
            </a:r>
            <a:r>
              <a:rPr lang="en-US" altLang="zh-CN" sz="2400" dirty="0" smtClean="0">
                <a:latin typeface="华文楷体" panose="02010600040101010101" pitchFamily="2" charset="-122"/>
                <a:ea typeface="华文楷体" panose="02010600040101010101" pitchFamily="2" charset="-122"/>
              </a:rPr>
              <a:t>Costello </a:t>
            </a:r>
            <a:r>
              <a:rPr lang="en-US" altLang="zh-CN" sz="2400" i="1" dirty="0" smtClean="0">
                <a:latin typeface="华文楷体" panose="02010600040101010101" pitchFamily="2" charset="-122"/>
                <a:ea typeface="华文楷体" panose="02010600040101010101" pitchFamily="2" charset="-122"/>
              </a:rPr>
              <a:t>et al</a:t>
            </a:r>
            <a:r>
              <a:rPr lang="en-US" altLang="zh-CN" sz="2400" dirty="0" smtClean="0">
                <a:latin typeface="华文楷体" panose="02010600040101010101" pitchFamily="2" charset="-122"/>
                <a:ea typeface="华文楷体" panose="02010600040101010101" pitchFamily="2" charset="-122"/>
              </a:rPr>
              <a:t>, 2014</a:t>
            </a:r>
            <a:r>
              <a:rPr lang="zh-CN" altLang="en-US" sz="2400" dirty="0" smtClean="0">
                <a:latin typeface="华文楷体" panose="02010600040101010101" pitchFamily="2" charset="-122"/>
                <a:ea typeface="华文楷体" panose="02010600040101010101" pitchFamily="2" charset="-122"/>
              </a:rPr>
              <a:t>）或</a:t>
            </a:r>
            <a:r>
              <a:rPr lang="en-US" altLang="zh-CN" sz="2400" dirty="0" smtClean="0">
                <a:latin typeface="华文楷体" panose="02010600040101010101" pitchFamily="2" charset="-122"/>
                <a:ea typeface="华文楷体" panose="02010600040101010101" pitchFamily="2" charset="-122"/>
              </a:rPr>
              <a:t>miRNA</a:t>
            </a:r>
            <a:r>
              <a:rPr lang="zh-CN" altLang="en-US" sz="2400" dirty="0" smtClean="0">
                <a:latin typeface="华文楷体" panose="02010600040101010101" pitchFamily="2" charset="-122"/>
                <a:ea typeface="华文楷体" panose="02010600040101010101" pitchFamily="2" charset="-122"/>
              </a:rPr>
              <a:t>、蛋白表达数据（</a:t>
            </a:r>
            <a:r>
              <a:rPr lang="en-US" altLang="zh-CN" sz="2400" dirty="0" smtClean="0">
                <a:latin typeface="华文楷体" panose="02010600040101010101" pitchFamily="2" charset="-122"/>
                <a:ea typeface="华文楷体" panose="02010600040101010101" pitchFamily="2" charset="-122"/>
              </a:rPr>
              <a:t>Cortés-</a:t>
            </a:r>
            <a:r>
              <a:rPr lang="en-US" altLang="zh-CN" sz="2400" dirty="0" err="1" smtClean="0">
                <a:latin typeface="华文楷体" panose="02010600040101010101" pitchFamily="2" charset="-122"/>
                <a:ea typeface="华文楷体" panose="02010600040101010101" pitchFamily="2" charset="-122"/>
              </a:rPr>
              <a:t>Ciriano</a:t>
            </a:r>
            <a:r>
              <a:rPr lang="en-US" altLang="zh-CN" sz="2400" dirty="0" smtClean="0">
                <a:latin typeface="华文楷体" panose="02010600040101010101" pitchFamily="2" charset="-122"/>
                <a:ea typeface="华文楷体" panose="02010600040101010101" pitchFamily="2" charset="-122"/>
              </a:rPr>
              <a:t> </a:t>
            </a:r>
            <a:r>
              <a:rPr lang="en-US" altLang="zh-CN" sz="2400" i="1" dirty="0">
                <a:latin typeface="华文楷体" panose="02010600040101010101" pitchFamily="2" charset="-122"/>
                <a:ea typeface="华文楷体" panose="02010600040101010101" pitchFamily="2" charset="-122"/>
              </a:rPr>
              <a:t>et </a:t>
            </a:r>
            <a:r>
              <a:rPr lang="en-US" altLang="zh-CN" sz="2400" i="1" dirty="0" smtClean="0">
                <a:latin typeface="华文楷体" panose="02010600040101010101" pitchFamily="2" charset="-122"/>
                <a:ea typeface="华文楷体" panose="02010600040101010101" pitchFamily="2" charset="-122"/>
              </a:rPr>
              <a:t>al</a:t>
            </a:r>
            <a:r>
              <a:rPr lang="en-US" altLang="zh-CN" sz="2400" dirty="0" smtClean="0">
                <a:latin typeface="华文楷体" panose="02010600040101010101" pitchFamily="2" charset="-122"/>
                <a:ea typeface="华文楷体" panose="02010600040101010101" pitchFamily="2" charset="-122"/>
              </a:rPr>
              <a:t>, </a:t>
            </a:r>
            <a:r>
              <a:rPr lang="en-US" altLang="zh-CN" sz="2400" dirty="0">
                <a:latin typeface="华文楷体" panose="02010600040101010101" pitchFamily="2" charset="-122"/>
                <a:ea typeface="华文楷体" panose="02010600040101010101" pitchFamily="2" charset="-122"/>
              </a:rPr>
              <a:t>2016</a:t>
            </a:r>
            <a:r>
              <a:rPr lang="zh-CN" altLang="en-US" sz="2400" dirty="0" smtClean="0">
                <a:latin typeface="华文楷体" panose="02010600040101010101" pitchFamily="2" charset="-122"/>
                <a:ea typeface="华文楷体" panose="02010600040101010101" pitchFamily="2" charset="-122"/>
              </a:rPr>
              <a:t>）</a:t>
            </a:r>
            <a:r>
              <a:rPr lang="zh-CN" altLang="en-US" sz="2400" dirty="0">
                <a:latin typeface="华文楷体" panose="02010600040101010101" pitchFamily="2" charset="-122"/>
                <a:ea typeface="华文楷体" panose="02010600040101010101" pitchFamily="2" charset="-122"/>
              </a:rPr>
              <a:t>更</a:t>
            </a:r>
            <a:r>
              <a:rPr lang="zh-CN" altLang="en-US" sz="2400" dirty="0" smtClean="0">
                <a:latin typeface="华文楷体" panose="02010600040101010101" pitchFamily="2" charset="-122"/>
                <a:ea typeface="华文楷体" panose="02010600040101010101" pitchFamily="2" charset="-122"/>
              </a:rPr>
              <a:t>有效</a:t>
            </a:r>
            <a:endParaRPr lang="en-US" altLang="zh-CN" sz="2400" dirty="0" smtClean="0">
              <a:latin typeface="华文楷体" panose="02010600040101010101" pitchFamily="2" charset="-122"/>
              <a:ea typeface="华文楷体" panose="02010600040101010101" pitchFamily="2" charset="-122"/>
            </a:endParaRPr>
          </a:p>
          <a:p>
            <a:pPr>
              <a:lnSpc>
                <a:spcPct val="150000"/>
              </a:lnSpc>
            </a:pPr>
            <a:r>
              <a:rPr lang="en-US" altLang="zh-CN" sz="2400" dirty="0" smtClean="0">
                <a:latin typeface="华文楷体" panose="02010600040101010101" pitchFamily="2" charset="-122"/>
                <a:ea typeface="华文楷体" panose="02010600040101010101" pitchFamily="2" charset="-122"/>
              </a:rPr>
              <a:t>DDB1</a:t>
            </a:r>
            <a:r>
              <a:rPr lang="zh-CN" altLang="en-US" sz="2400" dirty="0" smtClean="0">
                <a:latin typeface="华文楷体" panose="02010600040101010101" pitchFamily="2" charset="-122"/>
                <a:ea typeface="华文楷体" panose="02010600040101010101" pitchFamily="2" charset="-122"/>
              </a:rPr>
              <a:t>（</a:t>
            </a:r>
            <a:r>
              <a:rPr lang="en-US" altLang="zh-CN" sz="2400" dirty="0" smtClean="0">
                <a:latin typeface="华文楷体" panose="02010600040101010101" pitchFamily="2" charset="-122"/>
                <a:ea typeface="华文楷体" panose="02010600040101010101" pitchFamily="2" charset="-122"/>
              </a:rPr>
              <a:t>DNA repair</a:t>
            </a:r>
            <a:r>
              <a:rPr lang="zh-CN" altLang="en-US" sz="2400" dirty="0" smtClean="0">
                <a:latin typeface="华文楷体" panose="02010600040101010101" pitchFamily="2" charset="-122"/>
                <a:ea typeface="华文楷体" panose="02010600040101010101" pitchFamily="2" charset="-122"/>
              </a:rPr>
              <a:t>通路）、</a:t>
            </a:r>
            <a:r>
              <a:rPr lang="en-US" altLang="zh-CN" sz="2400" dirty="0" smtClean="0">
                <a:latin typeface="华文楷体" panose="02010600040101010101" pitchFamily="2" charset="-122"/>
                <a:ea typeface="华文楷体" panose="02010600040101010101" pitchFamily="2" charset="-122"/>
              </a:rPr>
              <a:t>DLL4</a:t>
            </a:r>
            <a:r>
              <a:rPr lang="zh-CN" altLang="en-US" sz="2400" dirty="0" smtClean="0">
                <a:latin typeface="华文楷体" panose="02010600040101010101" pitchFamily="2" charset="-122"/>
                <a:ea typeface="华文楷体" panose="02010600040101010101" pitchFamily="2" charset="-122"/>
              </a:rPr>
              <a:t>（</a:t>
            </a:r>
            <a:r>
              <a:rPr lang="en-US" altLang="zh-CN" sz="2400" dirty="0" smtClean="0">
                <a:latin typeface="华文楷体" panose="02010600040101010101" pitchFamily="2" charset="-122"/>
                <a:ea typeface="华文楷体" panose="02010600040101010101" pitchFamily="2" charset="-122"/>
              </a:rPr>
              <a:t>Notch</a:t>
            </a:r>
            <a:r>
              <a:rPr lang="zh-CN" altLang="en-US" sz="2400" dirty="0" smtClean="0">
                <a:latin typeface="华文楷体" panose="02010600040101010101" pitchFamily="2" charset="-122"/>
                <a:ea typeface="华文楷体" panose="02010600040101010101" pitchFamily="2" charset="-122"/>
              </a:rPr>
              <a:t>通路）等与药物响应的关联性可能为研究抗药性有帮助；新的分子如</a:t>
            </a:r>
            <a:r>
              <a:rPr lang="en-US" altLang="zh-CN" sz="2400" dirty="0" smtClean="0">
                <a:latin typeface="华文楷体" panose="02010600040101010101" pitchFamily="2" charset="-122"/>
                <a:ea typeface="华文楷体" panose="02010600040101010101" pitchFamily="2" charset="-122"/>
              </a:rPr>
              <a:t>INTS5</a:t>
            </a:r>
            <a:r>
              <a:rPr lang="zh-CN" altLang="en-US" sz="2400" dirty="0" smtClean="0">
                <a:latin typeface="华文楷体" panose="02010600040101010101" pitchFamily="2" charset="-122"/>
                <a:ea typeface="华文楷体" panose="02010600040101010101" pitchFamily="2" charset="-122"/>
              </a:rPr>
              <a:t>、</a:t>
            </a:r>
            <a:r>
              <a:rPr lang="en-US" altLang="zh-CN" sz="2400" dirty="0" smtClean="0">
                <a:latin typeface="华文楷体" panose="02010600040101010101" pitchFamily="2" charset="-122"/>
                <a:ea typeface="华文楷体" panose="02010600040101010101" pitchFamily="2" charset="-122"/>
              </a:rPr>
              <a:t>HNRNPA3</a:t>
            </a:r>
            <a:r>
              <a:rPr lang="zh-CN" altLang="en-US" sz="2400" dirty="0" smtClean="0">
                <a:latin typeface="华文楷体" panose="02010600040101010101" pitchFamily="2" charset="-122"/>
                <a:ea typeface="华文楷体" panose="02010600040101010101" pitchFamily="2" charset="-122"/>
              </a:rPr>
              <a:t>和</a:t>
            </a:r>
            <a:r>
              <a:rPr lang="en-US" altLang="zh-CN" sz="2400" dirty="0" smtClean="0">
                <a:latin typeface="华文楷体" panose="02010600040101010101" pitchFamily="2" charset="-122"/>
                <a:ea typeface="华文楷体" panose="02010600040101010101" pitchFamily="2" charset="-122"/>
              </a:rPr>
              <a:t>HNRNPA3P1</a:t>
            </a:r>
            <a:r>
              <a:rPr lang="zh-CN" altLang="en-US" sz="2400" dirty="0" smtClean="0">
                <a:latin typeface="华文楷体" panose="02010600040101010101" pitchFamily="2" charset="-122"/>
                <a:ea typeface="华文楷体" panose="02010600040101010101" pitchFamily="2" charset="-122"/>
              </a:rPr>
              <a:t>虽不清楚机制但有预后作用</a:t>
            </a:r>
            <a:endParaRPr lang="en-US" altLang="zh-CN" sz="2400" dirty="0" smtClean="0">
              <a:latin typeface="华文楷体" panose="02010600040101010101" pitchFamily="2" charset="-122"/>
              <a:ea typeface="华文楷体" panose="02010600040101010101" pitchFamily="2" charset="-122"/>
            </a:endParaRPr>
          </a:p>
          <a:p>
            <a:pPr>
              <a:lnSpc>
                <a:spcPct val="150000"/>
              </a:lnSpc>
            </a:pPr>
            <a:r>
              <a:rPr lang="zh-CN" altLang="en-US" sz="2400" dirty="0" smtClean="0">
                <a:latin typeface="华文楷体" panose="02010600040101010101" pitchFamily="2" charset="-122"/>
                <a:ea typeface="华文楷体" panose="02010600040101010101" pitchFamily="2" charset="-122"/>
              </a:rPr>
              <a:t>可能是第一个根据</a:t>
            </a:r>
            <a:r>
              <a:rPr lang="en-US" altLang="zh-CN" sz="2400" dirty="0" smtClean="0">
                <a:latin typeface="华文楷体" panose="02010600040101010101" pitchFamily="2" charset="-122"/>
                <a:ea typeface="华文楷体" panose="02010600040101010101" pitchFamily="2" charset="-122"/>
              </a:rPr>
              <a:t>TCGA</a:t>
            </a:r>
            <a:r>
              <a:rPr lang="zh-CN" altLang="en-US" sz="2400" dirty="0" smtClean="0">
                <a:latin typeface="华文楷体" panose="02010600040101010101" pitchFamily="2" charset="-122"/>
                <a:ea typeface="华文楷体" panose="02010600040101010101" pitchFamily="2" charset="-122"/>
              </a:rPr>
              <a:t>记录的用药信息研究分子数据预测药物响应的效用；相应数据和分析结果为未来的研究提供方向（数据可下载，文章可在</a:t>
            </a:r>
            <a:r>
              <a:rPr lang="en-US" altLang="zh-CN" sz="2400" dirty="0" smtClean="0">
                <a:latin typeface="华文楷体" panose="02010600040101010101" pitchFamily="2" charset="-122"/>
                <a:ea typeface="华文楷体" panose="02010600040101010101" pitchFamily="2" charset="-122"/>
              </a:rPr>
              <a:t>Bioinformatics</a:t>
            </a:r>
            <a:r>
              <a:rPr lang="zh-CN" altLang="en-US" sz="2400" dirty="0" smtClean="0">
                <a:latin typeface="华文楷体" panose="02010600040101010101" pitchFamily="2" charset="-122"/>
                <a:ea typeface="华文楷体" panose="02010600040101010101" pitchFamily="2" charset="-122"/>
              </a:rPr>
              <a:t>杂志网站上浏览）</a:t>
            </a:r>
            <a:endParaRPr lang="en-US" altLang="zh-CN" sz="2400"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426517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a:latin typeface="华文楷体" panose="02010600040101010101" pitchFamily="2" charset="-122"/>
                <a:ea typeface="华文楷体" panose="02010600040101010101" pitchFamily="2" charset="-122"/>
                <a:cs typeface="Times New Roman" panose="02020603050405020304" pitchFamily="18" charset="0"/>
              </a:rPr>
              <a:t>局限性</a:t>
            </a: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 name="内容占位符 2"/>
          <p:cNvSpPr>
            <a:spLocks noGrp="1"/>
          </p:cNvSpPr>
          <p:nvPr>
            <p:ph idx="1"/>
          </p:nvPr>
        </p:nvSpPr>
        <p:spPr>
          <a:xfrm>
            <a:off x="628649" y="1678202"/>
            <a:ext cx="7886700" cy="4351338"/>
          </a:xfrm>
        </p:spPr>
        <p:txBody>
          <a:bodyPr>
            <a:normAutofit lnSpcReduction="10000"/>
          </a:bodyPr>
          <a:lstStyle/>
          <a:p>
            <a:pPr>
              <a:lnSpc>
                <a:spcPct val="150000"/>
              </a:lnSpc>
            </a:pPr>
            <a:r>
              <a:rPr lang="zh-CN" altLang="en-US" sz="2400" dirty="0" smtClean="0">
                <a:latin typeface="华文楷体" panose="02010600040101010101" pitchFamily="2" charset="-122"/>
                <a:ea typeface="华文楷体" panose="02010600040101010101" pitchFamily="2" charset="-122"/>
              </a:rPr>
              <a:t>肿瘤的高度异质性</a:t>
            </a:r>
            <a:endParaRPr lang="en-US" altLang="zh-CN" sz="2400" dirty="0" smtClean="0">
              <a:latin typeface="华文楷体" panose="02010600040101010101" pitchFamily="2" charset="-122"/>
              <a:ea typeface="华文楷体" panose="02010600040101010101" pitchFamily="2" charset="-122"/>
            </a:endParaRPr>
          </a:p>
          <a:p>
            <a:pPr lvl="1">
              <a:lnSpc>
                <a:spcPct val="150000"/>
              </a:lnSpc>
            </a:pPr>
            <a:r>
              <a:rPr lang="zh-CN" altLang="en-US" sz="2000" dirty="0" smtClean="0">
                <a:latin typeface="华文楷体" panose="02010600040101010101" pitchFamily="2" charset="-122"/>
                <a:ea typeface="华文楷体" panose="02010600040101010101" pitchFamily="2" charset="-122"/>
              </a:rPr>
              <a:t>目前的数据集可能无法覆盖与药物响应相关的分子，导致预测时效果较差</a:t>
            </a:r>
            <a:endParaRPr lang="en-US" altLang="zh-CN" sz="2000" dirty="0" smtClean="0">
              <a:latin typeface="华文楷体" panose="02010600040101010101" pitchFamily="2" charset="-122"/>
              <a:ea typeface="华文楷体" panose="02010600040101010101" pitchFamily="2" charset="-122"/>
            </a:endParaRPr>
          </a:p>
          <a:p>
            <a:pPr>
              <a:lnSpc>
                <a:spcPct val="150000"/>
              </a:lnSpc>
            </a:pPr>
            <a:r>
              <a:rPr lang="zh-CN" altLang="en-US" sz="2400" dirty="0">
                <a:latin typeface="华文楷体" panose="02010600040101010101" pitchFamily="2" charset="-122"/>
                <a:ea typeface="华文楷体" panose="02010600040101010101" pitchFamily="2" charset="-122"/>
              </a:rPr>
              <a:t>高</a:t>
            </a:r>
            <a:r>
              <a:rPr lang="zh-CN" altLang="en-US" sz="2400" dirty="0" smtClean="0">
                <a:latin typeface="华文楷体" panose="02010600040101010101" pitchFamily="2" charset="-122"/>
                <a:ea typeface="华文楷体" panose="02010600040101010101" pitchFamily="2" charset="-122"/>
              </a:rPr>
              <a:t>维分子数据</a:t>
            </a:r>
            <a:endParaRPr lang="en-US" altLang="zh-CN" sz="2400" dirty="0" smtClean="0">
              <a:latin typeface="华文楷体" panose="02010600040101010101" pitchFamily="2" charset="-122"/>
              <a:ea typeface="华文楷体" panose="02010600040101010101" pitchFamily="2" charset="-122"/>
            </a:endParaRPr>
          </a:p>
          <a:p>
            <a:pPr lvl="1">
              <a:lnSpc>
                <a:spcPct val="150000"/>
              </a:lnSpc>
            </a:pPr>
            <a:r>
              <a:rPr lang="zh-CN" altLang="en-US" sz="2000" dirty="0">
                <a:latin typeface="华文楷体" panose="02010600040101010101" pitchFamily="2" charset="-122"/>
                <a:ea typeface="华文楷体" panose="02010600040101010101" pitchFamily="2" charset="-122"/>
              </a:rPr>
              <a:t>小样本</a:t>
            </a:r>
            <a:r>
              <a:rPr lang="zh-CN" altLang="en-US" sz="2000" dirty="0" smtClean="0">
                <a:latin typeface="华文楷体" panose="02010600040101010101" pitchFamily="2" charset="-122"/>
                <a:ea typeface="华文楷体" panose="02010600040101010101" pitchFamily="2" charset="-122"/>
              </a:rPr>
              <a:t>情况下，某些特征可能被意外观察到与药物响应相关</a:t>
            </a:r>
            <a:endParaRPr lang="en-US" altLang="zh-CN" sz="2000" dirty="0" smtClean="0">
              <a:latin typeface="华文楷体" panose="02010600040101010101" pitchFamily="2" charset="-122"/>
              <a:ea typeface="华文楷体" panose="02010600040101010101" pitchFamily="2" charset="-122"/>
            </a:endParaRPr>
          </a:p>
          <a:p>
            <a:pPr>
              <a:lnSpc>
                <a:spcPct val="150000"/>
              </a:lnSpc>
            </a:pPr>
            <a:r>
              <a:rPr lang="zh-CN" altLang="en-US" sz="2400" dirty="0" smtClean="0">
                <a:latin typeface="华文楷体" panose="02010600040101010101" pitchFamily="2" charset="-122"/>
                <a:ea typeface="华文楷体" panose="02010600040101010101" pitchFamily="2" charset="-122"/>
              </a:rPr>
              <a:t>药效差病人（</a:t>
            </a:r>
            <a:r>
              <a:rPr lang="en-US" altLang="zh-CN" sz="2400" dirty="0" smtClean="0">
                <a:latin typeface="华文楷体" panose="02010600040101010101" pitchFamily="2" charset="-122"/>
                <a:ea typeface="华文楷体" panose="02010600040101010101" pitchFamily="2" charset="-122"/>
              </a:rPr>
              <a:t>Non-responders</a:t>
            </a:r>
            <a:r>
              <a:rPr lang="zh-CN" altLang="en-US" sz="2400" dirty="0" smtClean="0">
                <a:latin typeface="华文楷体" panose="02010600040101010101" pitchFamily="2" charset="-122"/>
                <a:ea typeface="华文楷体" panose="02010600040101010101" pitchFamily="2" charset="-122"/>
              </a:rPr>
              <a:t>）太少</a:t>
            </a:r>
            <a:endParaRPr lang="en-US" altLang="zh-CN" sz="2400" dirty="0" smtClean="0">
              <a:latin typeface="华文楷体" panose="02010600040101010101" pitchFamily="2" charset="-122"/>
              <a:ea typeface="华文楷体" panose="02010600040101010101" pitchFamily="2" charset="-122"/>
            </a:endParaRPr>
          </a:p>
          <a:p>
            <a:pPr lvl="1">
              <a:lnSpc>
                <a:spcPct val="150000"/>
              </a:lnSpc>
            </a:pPr>
            <a:r>
              <a:rPr lang="en-US" altLang="zh-CN" sz="2000" dirty="0" smtClean="0">
                <a:latin typeface="华文楷体" panose="02010600040101010101" pitchFamily="2" charset="-122"/>
                <a:ea typeface="华文楷体" panose="02010600040101010101" pitchFamily="2" charset="-122"/>
              </a:rPr>
              <a:t>mRNA</a:t>
            </a:r>
            <a:r>
              <a:rPr lang="zh-CN" altLang="en-US" sz="2000" dirty="0" smtClean="0">
                <a:latin typeface="华文楷体" panose="02010600040101010101" pitchFamily="2" charset="-122"/>
                <a:ea typeface="华文楷体" panose="02010600040101010101" pitchFamily="2" charset="-122"/>
              </a:rPr>
              <a:t>预测性能中位数与药效差病人显著相关（</a:t>
            </a:r>
            <a:r>
              <a:rPr lang="en-US" altLang="zh-CN" sz="2000" dirty="0" smtClean="0">
                <a:latin typeface="华文楷体" panose="02010600040101010101" pitchFamily="2" charset="-122"/>
                <a:ea typeface="华文楷体" panose="02010600040101010101" pitchFamily="2" charset="-122"/>
              </a:rPr>
              <a:t>Spearman </a:t>
            </a:r>
            <a:r>
              <a:rPr lang="en-US" altLang="zh-CN" sz="2000" dirty="0" err="1" smtClean="0">
                <a:latin typeface="华文楷体" panose="02010600040101010101" pitchFamily="2" charset="-122"/>
                <a:ea typeface="华文楷体" panose="02010600040101010101" pitchFamily="2" charset="-122"/>
              </a:rPr>
              <a:t>cor</a:t>
            </a:r>
            <a:r>
              <a:rPr lang="en-US" altLang="zh-CN" sz="2000" dirty="0" smtClean="0">
                <a:latin typeface="华文楷体" panose="02010600040101010101" pitchFamily="2" charset="-122"/>
                <a:ea typeface="华文楷体" panose="02010600040101010101" pitchFamily="2" charset="-122"/>
              </a:rPr>
              <a:t> 0.988, p</a:t>
            </a:r>
            <a:r>
              <a:rPr lang="zh-CN" altLang="en-US" sz="2000" dirty="0" smtClean="0">
                <a:latin typeface="华文楷体" panose="02010600040101010101" pitchFamily="2" charset="-122"/>
                <a:ea typeface="华文楷体" panose="02010600040101010101" pitchFamily="2" charset="-122"/>
              </a:rPr>
              <a:t>值</a:t>
            </a:r>
            <a:r>
              <a:rPr lang="en-US" altLang="zh-CN" sz="2000" dirty="0" smtClean="0">
                <a:latin typeface="华文楷体" panose="02010600040101010101" pitchFamily="2" charset="-122"/>
                <a:ea typeface="华文楷体" panose="02010600040101010101" pitchFamily="2" charset="-122"/>
              </a:rPr>
              <a:t>0.0016</a:t>
            </a:r>
            <a:r>
              <a:rPr lang="zh-CN" altLang="en-US" sz="2000" dirty="0" smtClean="0">
                <a:latin typeface="华文楷体" panose="02010600040101010101" pitchFamily="2" charset="-122"/>
                <a:ea typeface="华文楷体" panose="02010600040101010101" pitchFamily="2" charset="-122"/>
              </a:rPr>
              <a:t>）</a:t>
            </a:r>
            <a:endParaRPr lang="en-US" altLang="zh-CN" sz="2000"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550037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9">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最新进展：非线性模型与线性模型的预测效果比较</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内容占位符 2"/>
          <p:cNvPicPr>
            <a:picLocks noGrp="1" noChangeAspect="1"/>
          </p:cNvPicPr>
          <p:nvPr>
            <p:ph idx="1"/>
          </p:nvPr>
        </p:nvPicPr>
        <p:blipFill>
          <a:blip r:embed="rId8" cstate="print">
            <a:extLst>
              <a:ext uri="{28A0092B-C50C-407E-A947-70E740481C1C}">
                <a14:useLocalDpi xmlns:a14="http://schemas.microsoft.com/office/drawing/2010/main" val="0"/>
              </a:ext>
            </a:extLst>
          </a:blip>
          <a:stretch>
            <a:fillRect/>
          </a:stretch>
        </p:blipFill>
        <p:spPr>
          <a:xfrm>
            <a:off x="304013" y="1609285"/>
            <a:ext cx="8676214" cy="5039547"/>
          </a:xfrm>
        </p:spPr>
      </p:pic>
    </p:spTree>
    <p:extLst>
      <p:ext uri="{BB962C8B-B14F-4D97-AF65-F5344CB8AC3E}">
        <p14:creationId xmlns:p14="http://schemas.microsoft.com/office/powerpoint/2010/main" val="16425690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a:latin typeface="华文楷体" panose="02010600040101010101" pitchFamily="2" charset="-122"/>
                <a:ea typeface="华文楷体" panose="02010600040101010101" pitchFamily="2" charset="-122"/>
                <a:cs typeface="Times New Roman" panose="02020603050405020304" pitchFamily="18" charset="0"/>
              </a:rPr>
              <a:t>癌症</a:t>
            </a:r>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分子变异和抗肿瘤药物响应息息相关</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aphicFrame>
        <p:nvGraphicFramePr>
          <p:cNvPr id="5" name="内容占位符 5"/>
          <p:cNvGraphicFramePr>
            <a:graphicFrameLocks/>
          </p:cNvGraphicFramePr>
          <p:nvPr>
            <p:extLst>
              <p:ext uri="{D42A27DB-BD31-4B8C-83A1-F6EECF244321}">
                <p14:modId xmlns:p14="http://schemas.microsoft.com/office/powerpoint/2010/main" val="3465877806"/>
              </p:ext>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3" name="内容占位符 2"/>
          <p:cNvSpPr>
            <a:spLocks noGrp="1"/>
          </p:cNvSpPr>
          <p:nvPr>
            <p:ph idx="1"/>
          </p:nvPr>
        </p:nvSpPr>
        <p:spPr>
          <a:xfrm>
            <a:off x="628649" y="1678202"/>
            <a:ext cx="7886700" cy="4351338"/>
          </a:xfrm>
        </p:spPr>
        <p:txBody>
          <a:bodyPr>
            <a:normAutofit/>
          </a:bodyPr>
          <a:lstStyle/>
          <a:p>
            <a:pPr>
              <a:lnSpc>
                <a:spcPct val="150000"/>
              </a:lnSpc>
            </a:pPr>
            <a:r>
              <a:rPr lang="zh-CN" altLang="en-US" sz="2400" dirty="0" smtClean="0">
                <a:latin typeface="华文楷体" panose="02010600040101010101" pitchFamily="2" charset="-122"/>
                <a:ea typeface="华文楷体" panose="02010600040101010101" pitchFamily="2" charset="-122"/>
              </a:rPr>
              <a:t>利用癌症基因组与抗肿瘤药物响应的关系来优化用药选择</a:t>
            </a:r>
            <a:endParaRPr lang="en-US" altLang="zh-CN" sz="2400" dirty="0" smtClean="0">
              <a:latin typeface="华文楷体" panose="02010600040101010101" pitchFamily="2" charset="-122"/>
              <a:ea typeface="华文楷体" panose="02010600040101010101" pitchFamily="2" charset="-122"/>
            </a:endParaRPr>
          </a:p>
          <a:p>
            <a:pPr lvl="1">
              <a:lnSpc>
                <a:spcPct val="150000"/>
              </a:lnSpc>
            </a:pPr>
            <a:r>
              <a:rPr lang="zh-CN" altLang="en-US" sz="2000" dirty="0" smtClean="0">
                <a:latin typeface="华文楷体" panose="02010600040101010101" pitchFamily="2" charset="-122"/>
                <a:ea typeface="华文楷体" panose="02010600040101010101" pitchFamily="2" charset="-122"/>
              </a:rPr>
              <a:t>乳腺癌中</a:t>
            </a:r>
            <a:r>
              <a:rPr lang="en-US" altLang="zh-CN" sz="2000" dirty="0" smtClean="0">
                <a:latin typeface="华文楷体" panose="02010600040101010101" pitchFamily="2" charset="-122"/>
                <a:ea typeface="华文楷体" panose="02010600040101010101" pitchFamily="2" charset="-122"/>
              </a:rPr>
              <a:t>HER2</a:t>
            </a:r>
            <a:r>
              <a:rPr lang="zh-CN" altLang="en-US" sz="2000" dirty="0">
                <a:latin typeface="华文楷体" panose="02010600040101010101" pitchFamily="2" charset="-122"/>
                <a:ea typeface="华文楷体" panose="02010600040101010101" pitchFamily="2" charset="-122"/>
              </a:rPr>
              <a:t>过</a:t>
            </a:r>
            <a:r>
              <a:rPr lang="zh-CN" altLang="en-US" sz="2000" dirty="0" smtClean="0">
                <a:latin typeface="华文楷体" panose="02010600040101010101" pitchFamily="2" charset="-122"/>
                <a:ea typeface="华文楷体" panose="02010600040101010101" pitchFamily="2" charset="-122"/>
              </a:rPr>
              <a:t>表达对曲妥珠单抗敏感（</a:t>
            </a:r>
            <a:r>
              <a:rPr lang="en-US" altLang="zh-CN" sz="2000" dirty="0">
                <a:latin typeface="华文楷体" panose="02010600040101010101" pitchFamily="2" charset="-122"/>
                <a:ea typeface="华文楷体" panose="02010600040101010101" pitchFamily="2" charset="-122"/>
              </a:rPr>
              <a:t> England, 2001 </a:t>
            </a:r>
            <a:r>
              <a:rPr lang="zh-CN" altLang="en-US" sz="2000" dirty="0" smtClean="0">
                <a:latin typeface="华文楷体" panose="02010600040101010101" pitchFamily="2" charset="-122"/>
                <a:ea typeface="华文楷体" panose="02010600040101010101" pitchFamily="2" charset="-122"/>
              </a:rPr>
              <a:t>）</a:t>
            </a:r>
            <a:endParaRPr lang="en-US" altLang="zh-CN" sz="2000" dirty="0" smtClean="0">
              <a:latin typeface="华文楷体" panose="02010600040101010101" pitchFamily="2" charset="-122"/>
              <a:ea typeface="华文楷体" panose="02010600040101010101" pitchFamily="2" charset="-122"/>
            </a:endParaRPr>
          </a:p>
          <a:p>
            <a:pPr lvl="1">
              <a:lnSpc>
                <a:spcPct val="150000"/>
              </a:lnSpc>
            </a:pPr>
            <a:r>
              <a:rPr lang="zh-CN" altLang="en-US" sz="2000" dirty="0" smtClean="0">
                <a:latin typeface="华文楷体" panose="02010600040101010101" pitchFamily="2" charset="-122"/>
                <a:ea typeface="华文楷体" panose="02010600040101010101" pitchFamily="2" charset="-122"/>
              </a:rPr>
              <a:t>非小细胞肺癌中</a:t>
            </a:r>
            <a:r>
              <a:rPr lang="en-US" altLang="zh-CN" sz="2000" dirty="0" smtClean="0">
                <a:latin typeface="华文楷体" panose="02010600040101010101" pitchFamily="2" charset="-122"/>
                <a:ea typeface="华文楷体" panose="02010600040101010101" pitchFamily="2" charset="-122"/>
              </a:rPr>
              <a:t>EFGR</a:t>
            </a:r>
            <a:r>
              <a:rPr lang="zh-CN" altLang="en-US" sz="2000" dirty="0" smtClean="0">
                <a:latin typeface="华文楷体" panose="02010600040101010101" pitchFamily="2" charset="-122"/>
                <a:ea typeface="华文楷体" panose="02010600040101010101" pitchFamily="2" charset="-122"/>
              </a:rPr>
              <a:t>突变对吉非替尼敏感 （</a:t>
            </a:r>
            <a:r>
              <a:rPr lang="en-US" altLang="zh-CN" sz="2000" dirty="0">
                <a:latin typeface="华文楷体" panose="02010600040101010101" pitchFamily="2" charset="-122"/>
                <a:ea typeface="华文楷体" panose="02010600040101010101" pitchFamily="2" charset="-122"/>
              </a:rPr>
              <a:t> Thompson </a:t>
            </a:r>
            <a:r>
              <a:rPr lang="en-US" altLang="zh-CN" sz="2000" i="1" dirty="0">
                <a:latin typeface="华文楷体" panose="02010600040101010101" pitchFamily="2" charset="-122"/>
                <a:ea typeface="华文楷体" panose="02010600040101010101" pitchFamily="2" charset="-122"/>
              </a:rPr>
              <a:t>et al</a:t>
            </a:r>
            <a:r>
              <a:rPr lang="en-US" altLang="zh-CN" sz="2000" dirty="0">
                <a:latin typeface="华文楷体" panose="02010600040101010101" pitchFamily="2" charset="-122"/>
                <a:ea typeface="华文楷体" panose="02010600040101010101" pitchFamily="2" charset="-122"/>
              </a:rPr>
              <a:t>, 2004 </a:t>
            </a:r>
            <a:r>
              <a:rPr lang="zh-CN" altLang="en-US" sz="2000" dirty="0" smtClean="0">
                <a:latin typeface="华文楷体" panose="02010600040101010101" pitchFamily="2" charset="-122"/>
                <a:ea typeface="华文楷体" panose="02010600040101010101" pitchFamily="2" charset="-122"/>
              </a:rPr>
              <a:t>）</a:t>
            </a:r>
            <a:endParaRPr lang="en-US" altLang="zh-CN" sz="2000" dirty="0" smtClean="0">
              <a:latin typeface="华文楷体" panose="02010600040101010101" pitchFamily="2" charset="-122"/>
              <a:ea typeface="华文楷体" panose="02010600040101010101" pitchFamily="2" charset="-122"/>
            </a:endParaRPr>
          </a:p>
          <a:p>
            <a:pPr>
              <a:lnSpc>
                <a:spcPct val="150000"/>
              </a:lnSpc>
            </a:pPr>
            <a:r>
              <a:rPr lang="zh-CN" altLang="en-US" sz="2400" dirty="0" smtClean="0">
                <a:latin typeface="华文楷体" panose="02010600040101010101" pitchFamily="2" charset="-122"/>
                <a:ea typeface="华文楷体" panose="02010600040101010101" pitchFamily="2" charset="-122"/>
              </a:rPr>
              <a:t>利用体外药物响应和细胞系分子数据识别分子标志物</a:t>
            </a:r>
            <a:endParaRPr lang="en-US" altLang="zh-CN" sz="2400" dirty="0" smtClean="0">
              <a:latin typeface="华文楷体" panose="02010600040101010101" pitchFamily="2" charset="-122"/>
              <a:ea typeface="华文楷体" panose="02010600040101010101" pitchFamily="2" charset="-122"/>
            </a:endParaRPr>
          </a:p>
          <a:p>
            <a:pPr lvl="1">
              <a:lnSpc>
                <a:spcPct val="150000"/>
              </a:lnSpc>
            </a:pPr>
            <a:r>
              <a:rPr lang="en-US" altLang="zh-CN" sz="2000" dirty="0" smtClean="0">
                <a:latin typeface="华文楷体" panose="02010600040101010101" pitchFamily="2" charset="-122"/>
                <a:ea typeface="华文楷体" panose="02010600040101010101" pitchFamily="2" charset="-122"/>
              </a:rPr>
              <a:t>CCLE</a:t>
            </a:r>
            <a:r>
              <a:rPr lang="zh-CN" altLang="en-US" sz="2000" dirty="0" smtClean="0">
                <a:latin typeface="华文楷体" panose="02010600040101010101" pitchFamily="2" charset="-122"/>
                <a:ea typeface="华文楷体" panose="02010600040101010101" pitchFamily="2" charset="-122"/>
              </a:rPr>
              <a:t>（</a:t>
            </a:r>
            <a:r>
              <a:rPr lang="en-US" altLang="zh-CN" sz="2000" dirty="0">
                <a:latin typeface="华文楷体" panose="02010600040101010101" pitchFamily="2" charset="-122"/>
                <a:ea typeface="华文楷体" panose="02010600040101010101" pitchFamily="2" charset="-122"/>
              </a:rPr>
              <a:t> </a:t>
            </a:r>
            <a:r>
              <a:rPr lang="en-US" altLang="zh-CN" sz="2000" dirty="0" err="1">
                <a:latin typeface="华文楷体" panose="02010600040101010101" pitchFamily="2" charset="-122"/>
                <a:ea typeface="华文楷体" panose="02010600040101010101" pitchFamily="2" charset="-122"/>
              </a:rPr>
              <a:t>Berretina</a:t>
            </a:r>
            <a:r>
              <a:rPr lang="en-US" altLang="zh-CN" sz="2000" dirty="0">
                <a:latin typeface="华文楷体" panose="02010600040101010101" pitchFamily="2" charset="-122"/>
                <a:ea typeface="华文楷体" panose="02010600040101010101" pitchFamily="2" charset="-122"/>
              </a:rPr>
              <a:t> </a:t>
            </a:r>
            <a:r>
              <a:rPr lang="en-US" altLang="zh-CN" sz="2000" i="1" dirty="0">
                <a:latin typeface="华文楷体" panose="02010600040101010101" pitchFamily="2" charset="-122"/>
                <a:ea typeface="华文楷体" panose="02010600040101010101" pitchFamily="2" charset="-122"/>
              </a:rPr>
              <a:t>et al</a:t>
            </a:r>
            <a:r>
              <a:rPr lang="en-US" altLang="zh-CN" sz="2000" dirty="0">
                <a:latin typeface="华文楷体" panose="02010600040101010101" pitchFamily="2" charset="-122"/>
                <a:ea typeface="华文楷体" panose="02010600040101010101" pitchFamily="2" charset="-122"/>
              </a:rPr>
              <a:t>, 2012 </a:t>
            </a:r>
            <a:r>
              <a:rPr lang="zh-CN" altLang="en-US" sz="2000" dirty="0" smtClean="0">
                <a:latin typeface="华文楷体" panose="02010600040101010101" pitchFamily="2" charset="-122"/>
                <a:ea typeface="华文楷体" panose="02010600040101010101" pitchFamily="2" charset="-122"/>
              </a:rPr>
              <a:t>）</a:t>
            </a:r>
            <a:r>
              <a:rPr lang="en-US" altLang="zh-CN" sz="2000" dirty="0" smtClean="0">
                <a:latin typeface="华文楷体" panose="02010600040101010101" pitchFamily="2" charset="-122"/>
                <a:ea typeface="华文楷体" panose="02010600040101010101" pitchFamily="2" charset="-122"/>
              </a:rPr>
              <a:t>, GDSC </a:t>
            </a:r>
            <a:r>
              <a:rPr lang="zh-CN" altLang="en-US" sz="2000" dirty="0" smtClean="0">
                <a:latin typeface="华文楷体" panose="02010600040101010101" pitchFamily="2" charset="-122"/>
                <a:ea typeface="华文楷体" panose="02010600040101010101" pitchFamily="2" charset="-122"/>
              </a:rPr>
              <a:t>（</a:t>
            </a:r>
            <a:r>
              <a:rPr lang="en-US" altLang="zh-CN" sz="2000" dirty="0">
                <a:latin typeface="华文楷体" panose="02010600040101010101" pitchFamily="2" charset="-122"/>
                <a:ea typeface="华文楷体" panose="02010600040101010101" pitchFamily="2" charset="-122"/>
              </a:rPr>
              <a:t> Garnet </a:t>
            </a:r>
            <a:r>
              <a:rPr lang="en-US" altLang="zh-CN" sz="2000" i="1" dirty="0">
                <a:latin typeface="华文楷体" panose="02010600040101010101" pitchFamily="2" charset="-122"/>
                <a:ea typeface="华文楷体" panose="02010600040101010101" pitchFamily="2" charset="-122"/>
              </a:rPr>
              <a:t>et al</a:t>
            </a:r>
            <a:r>
              <a:rPr lang="en-US" altLang="zh-CN" sz="2000" dirty="0">
                <a:latin typeface="华文楷体" panose="02010600040101010101" pitchFamily="2" charset="-122"/>
                <a:ea typeface="华文楷体" panose="02010600040101010101" pitchFamily="2" charset="-122"/>
              </a:rPr>
              <a:t>, 2012 </a:t>
            </a:r>
            <a:r>
              <a:rPr lang="zh-CN" altLang="en-US" sz="2000" dirty="0" smtClean="0">
                <a:latin typeface="华文楷体" panose="02010600040101010101" pitchFamily="2" charset="-122"/>
                <a:ea typeface="华文楷体" panose="02010600040101010101" pitchFamily="2" charset="-122"/>
              </a:rPr>
              <a:t>）等</a:t>
            </a:r>
            <a:endParaRPr lang="en-US" altLang="zh-CN" sz="2000"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831695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517391" y="620856"/>
            <a:ext cx="8214014" cy="633845"/>
          </a:xfrm>
        </p:spPr>
        <p:txBody>
          <a:bodyPr>
            <a:normAutofit/>
          </a:bodyPr>
          <a:lstStyle/>
          <a:p>
            <a:r>
              <a:rPr lang="en-US" altLang="zh-CN" sz="2400" dirty="0" smtClean="0">
                <a:latin typeface="Times New Roman" panose="02020603050405020304" pitchFamily="18" charset="0"/>
                <a:cs typeface="Times New Roman" panose="02020603050405020304" pitchFamily="18" charset="0"/>
              </a:rPr>
              <a:t>mRNA signature of cisplatin-BLCA</a:t>
            </a:r>
            <a:endParaRPr lang="zh-CN" altLang="en-US" sz="2400" dirty="0">
              <a:latin typeface="Times New Roman" panose="02020603050405020304" pitchFamily="18" charset="0"/>
              <a:cs typeface="Times New Roman" panose="02020603050405020304" pitchFamily="18" charset="0"/>
            </a:endParaRPr>
          </a:p>
        </p:txBody>
      </p:sp>
      <p:cxnSp>
        <p:nvCxnSpPr>
          <p:cNvPr id="13" name="直接连接符 12"/>
          <p:cNvCxnSpPr/>
          <p:nvPr/>
        </p:nvCxnSpPr>
        <p:spPr>
          <a:xfrm>
            <a:off x="94626" y="1231957"/>
            <a:ext cx="8832273"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表格 2"/>
          <p:cNvGraphicFramePr>
            <a:graphicFrameLocks noGrp="1"/>
          </p:cNvGraphicFramePr>
          <p:nvPr>
            <p:extLst>
              <p:ext uri="{D42A27DB-BD31-4B8C-83A1-F6EECF244321}">
                <p14:modId xmlns:p14="http://schemas.microsoft.com/office/powerpoint/2010/main" val="803927503"/>
              </p:ext>
            </p:extLst>
          </p:nvPr>
        </p:nvGraphicFramePr>
        <p:xfrm>
          <a:off x="1650682" y="1928019"/>
          <a:ext cx="5842635" cy="3971290"/>
        </p:xfrm>
        <a:graphic>
          <a:graphicData uri="http://schemas.openxmlformats.org/drawingml/2006/table">
            <a:tbl>
              <a:tblPr firstRow="1" firstCol="1" bandRow="1"/>
              <a:tblGrid>
                <a:gridCol w="769133">
                  <a:extLst>
                    <a:ext uri="{9D8B030D-6E8A-4147-A177-3AD203B41FA5}">
                      <a16:colId xmlns:a16="http://schemas.microsoft.com/office/drawing/2014/main" val="20000"/>
                    </a:ext>
                  </a:extLst>
                </a:gridCol>
                <a:gridCol w="128122">
                  <a:extLst>
                    <a:ext uri="{9D8B030D-6E8A-4147-A177-3AD203B41FA5}">
                      <a16:colId xmlns:a16="http://schemas.microsoft.com/office/drawing/2014/main" val="20001"/>
                    </a:ext>
                  </a:extLst>
                </a:gridCol>
                <a:gridCol w="744220">
                  <a:extLst>
                    <a:ext uri="{9D8B030D-6E8A-4147-A177-3AD203B41FA5}">
                      <a16:colId xmlns:a16="http://schemas.microsoft.com/office/drawing/2014/main" val="20002"/>
                    </a:ext>
                  </a:extLst>
                </a:gridCol>
                <a:gridCol w="629920">
                  <a:extLst>
                    <a:ext uri="{9D8B030D-6E8A-4147-A177-3AD203B41FA5}">
                      <a16:colId xmlns:a16="http://schemas.microsoft.com/office/drawing/2014/main" val="20003"/>
                    </a:ext>
                  </a:extLst>
                </a:gridCol>
                <a:gridCol w="2070735">
                  <a:extLst>
                    <a:ext uri="{9D8B030D-6E8A-4147-A177-3AD203B41FA5}">
                      <a16:colId xmlns:a16="http://schemas.microsoft.com/office/drawing/2014/main" val="20004"/>
                    </a:ext>
                  </a:extLst>
                </a:gridCol>
                <a:gridCol w="1500505">
                  <a:extLst>
                    <a:ext uri="{9D8B030D-6E8A-4147-A177-3AD203B41FA5}">
                      <a16:colId xmlns:a16="http://schemas.microsoft.com/office/drawing/2014/main" val="20005"/>
                    </a:ext>
                  </a:extLst>
                </a:gridCol>
              </a:tblGrid>
              <a:tr h="171450">
                <a:tc>
                  <a:txBody>
                    <a:bodyPr/>
                    <a:lstStyle/>
                    <a:p>
                      <a:pPr>
                        <a:lnSpc>
                          <a:spcPct val="115000"/>
                        </a:lnSpc>
                        <a:spcBef>
                          <a:spcPts val="600"/>
                        </a:spcBef>
                        <a:spcAft>
                          <a:spcPts val="600"/>
                        </a:spcAft>
                      </a:pPr>
                      <a:r>
                        <a:rPr lang="en-GB" sz="1000" b="1" kern="100" dirty="0">
                          <a:effectLst/>
                          <a:latin typeface="Arial" panose="020B0604020202020204" pitchFamily="34" charset="0"/>
                          <a:ea typeface="宋体" panose="02010600030101010101" pitchFamily="2" charset="-122"/>
                          <a:cs typeface="Arial" panose="020B0604020202020204" pitchFamily="34" charset="0"/>
                        </a:rPr>
                        <a:t>Symbol</a:t>
                      </a: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nSpc>
                          <a:spcPct val="115000"/>
                        </a:lnSpc>
                        <a:spcBef>
                          <a:spcPts val="600"/>
                        </a:spcBef>
                        <a:spcAft>
                          <a:spcPts val="600"/>
                        </a:spcAft>
                      </a:pPr>
                      <a:r>
                        <a:rPr lang="en-GB" sz="1000" b="1" kern="100" dirty="0" err="1">
                          <a:effectLst/>
                          <a:latin typeface="Arial" panose="020B0604020202020204" pitchFamily="34" charset="0"/>
                          <a:ea typeface="宋体" panose="02010600030101010101" pitchFamily="2" charset="-122"/>
                          <a:cs typeface="Arial" panose="020B0604020202020204" pitchFamily="34" charset="0"/>
                        </a:rPr>
                        <a:t>Response</a:t>
                      </a:r>
                      <a:r>
                        <a:rPr lang="en-GB" sz="1000" kern="100" baseline="30000" dirty="0" err="1">
                          <a:effectLst/>
                          <a:latin typeface="Arial" panose="020B0604020202020204" pitchFamily="34" charset="0"/>
                          <a:ea typeface="宋体" panose="02010600030101010101" pitchFamily="2" charset="-122"/>
                          <a:cs typeface="Arial" panose="020B0604020202020204" pitchFamily="34" charset="0"/>
                        </a:rPr>
                        <a:t>a</a:t>
                      </a: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nSpc>
                          <a:spcPct val="115000"/>
                        </a:lnSpc>
                        <a:spcBef>
                          <a:spcPts val="600"/>
                        </a:spcBef>
                        <a:spcAft>
                          <a:spcPts val="600"/>
                        </a:spcAft>
                      </a:pP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P value</a:t>
                      </a:r>
                      <a:r>
                        <a:rPr lang="en-GB" sz="1000" kern="100" baseline="30000">
                          <a:effectLst/>
                          <a:latin typeface="Arial" panose="020B0604020202020204" pitchFamily="34" charset="0"/>
                          <a:ea typeface="宋体" panose="02010600030101010101" pitchFamily="2" charset="-122"/>
                          <a:cs typeface="Arial" panose="020B0604020202020204" pitchFamily="34" charset="0"/>
                        </a:rPr>
                        <a:t>c</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Gene title</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Function</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71450">
                <a:tc gridSpan="5">
                  <a:txBody>
                    <a:bodyPr/>
                    <a:lstStyle/>
                    <a:p>
                      <a:pPr>
                        <a:lnSpc>
                          <a:spcPct val="115000"/>
                        </a:lnSpc>
                        <a:spcBef>
                          <a:spcPts val="600"/>
                        </a:spcBef>
                        <a:spcAft>
                          <a:spcPts val="600"/>
                        </a:spcAft>
                      </a:pPr>
                      <a:r>
                        <a:rPr lang="en-GB" sz="1000" b="1" i="1" kern="100" dirty="0">
                          <a:effectLst/>
                          <a:latin typeface="Arial" panose="020B0604020202020204" pitchFamily="34" charset="0"/>
                          <a:ea typeface="宋体" panose="02010600030101010101" pitchFamily="2" charset="-122"/>
                          <a:cs typeface="Arial" panose="020B0604020202020204" pitchFamily="34" charset="0"/>
                        </a:rPr>
                        <a:t>mRNA signature of cisplatin-BLCA</a:t>
                      </a: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a:txBody>
                    <a:bodyPr/>
                    <a:lstStyle/>
                    <a:p>
                      <a:pPr>
                        <a:lnSpc>
                          <a:spcPct val="115000"/>
                        </a:lnSpc>
                        <a:spcBef>
                          <a:spcPts val="600"/>
                        </a:spcBef>
                        <a:spcAft>
                          <a:spcPts val="600"/>
                        </a:spcAft>
                      </a:pPr>
                      <a:r>
                        <a:rPr lang="en-GB" sz="1000" b="1" i="1" kern="100">
                          <a:effectLst/>
                          <a:latin typeface="Arial" panose="020B0604020202020204" pitchFamily="34" charset="0"/>
                          <a:ea typeface="宋体" panose="02010600030101010101" pitchFamily="2" charset="-122"/>
                          <a:cs typeface="Arial" panose="020B0604020202020204" pitchFamily="34" charset="0"/>
                        </a:rPr>
                        <a:t>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88950">
                <a:tc gridSpan="2">
                  <a:txBody>
                    <a:bodyPr/>
                    <a:lstStyle/>
                    <a:p>
                      <a:pPr>
                        <a:lnSpc>
                          <a:spcPct val="115000"/>
                        </a:lnSpc>
                        <a:spcBef>
                          <a:spcPts val="600"/>
                        </a:spcBef>
                        <a:spcAft>
                          <a:spcPts val="600"/>
                        </a:spcAft>
                      </a:pPr>
                      <a:r>
                        <a:rPr lang="en-GB" sz="1000" b="1"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DDB1</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dirty="0" err="1">
                          <a:solidFill>
                            <a:srgbClr val="FF0000"/>
                          </a:solidFill>
                          <a:effectLst/>
                          <a:latin typeface="Arial" panose="020B0604020202020204" pitchFamily="34" charset="0"/>
                          <a:ea typeface="宋体" panose="02010600030101010101" pitchFamily="2" charset="-122"/>
                          <a:cs typeface="Arial" panose="020B0604020202020204" pitchFamily="34" charset="0"/>
                        </a:rPr>
                        <a:t>Poor</a:t>
                      </a:r>
                      <a:r>
                        <a:rPr lang="en-GB" sz="1000" kern="100" baseline="30000" dirty="0" err="1">
                          <a:solidFill>
                            <a:srgbClr val="FF0000"/>
                          </a:solidFill>
                          <a:effectLst/>
                          <a:latin typeface="Arial" panose="020B0604020202020204" pitchFamily="34" charset="0"/>
                          <a:ea typeface="宋体" panose="02010600030101010101" pitchFamily="2" charset="-122"/>
                          <a:cs typeface="Arial" panose="020B0604020202020204" pitchFamily="34" charset="0"/>
                        </a:rPr>
                        <a:t>b</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115000"/>
                        </a:lnSpc>
                        <a:spcBef>
                          <a:spcPts val="600"/>
                        </a:spcBef>
                        <a:spcAft>
                          <a:spcPts val="600"/>
                        </a:spcAft>
                      </a:pPr>
                      <a:r>
                        <a:rPr lang="en-GB" sz="100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0.0099</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115000"/>
                        </a:lnSpc>
                        <a:spcBef>
                          <a:spcPts val="600"/>
                        </a:spcBef>
                        <a:spcAft>
                          <a:spcPts val="600"/>
                        </a:spcAft>
                      </a:pPr>
                      <a:r>
                        <a:rPr lang="en-GB" sz="100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Damage-specific DNA binding protein 1</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115000"/>
                        </a:lnSpc>
                        <a:spcBef>
                          <a:spcPts val="600"/>
                        </a:spcBef>
                        <a:spcAft>
                          <a:spcPts val="600"/>
                        </a:spcAft>
                      </a:pPr>
                      <a:r>
                        <a:rPr lang="en-GB" sz="100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DNA repair</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2"/>
                  </a:ext>
                </a:extLst>
              </a:tr>
              <a:tr h="171450">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CAD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Poor</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0.0136</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Carbamoyl-phosphate synthetase 2, aspartate transcarbamylase, and dihydroorotase</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Pyrimidine metabolism</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03"/>
                  </a:ext>
                </a:extLst>
              </a:tr>
              <a:tr h="342900">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POLR3A</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Poor</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0.0158</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Polymerase (RNA) III (DNA directed) polypeptide A, 155kDa</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RNA polymerase</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04"/>
                  </a:ext>
                </a:extLst>
              </a:tr>
              <a:tr h="171450">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TBC1D24</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Poor</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0.0195</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TBC1 domain family member 24</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GTPase activity</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05"/>
                  </a:ext>
                </a:extLst>
              </a:tr>
              <a:tr h="171450">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INTS5</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Poor</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0.0279</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Integrator complex subunit 5</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snRNA processing</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06"/>
                  </a:ext>
                </a:extLst>
              </a:tr>
              <a:tr h="171450">
                <a:tc gridSpan="2">
                  <a:txBody>
                    <a:bodyPr/>
                    <a:lstStyle/>
                    <a:p>
                      <a:pPr>
                        <a:lnSpc>
                          <a:spcPct val="115000"/>
                        </a:lnSpc>
                        <a:spcBef>
                          <a:spcPts val="600"/>
                        </a:spcBef>
                        <a:spcAft>
                          <a:spcPts val="600"/>
                        </a:spcAft>
                      </a:pPr>
                      <a:r>
                        <a:rPr lang="en-GB" sz="1000" b="1"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YAF2</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Good</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0.0020</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YY1 associated factor 2</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Transcription cofactor</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07"/>
                  </a:ext>
                </a:extLst>
              </a:tr>
              <a:tr h="171450">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PPIL3</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0.0080</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Peptidylprolyl isomerase like 3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mRNA splicing</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08"/>
                  </a:ext>
                </a:extLst>
              </a:tr>
              <a:tr h="213995">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TMBIM4</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0.0110</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Transmembrane BAX inhibitor motif containing 4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Anti-apoptosis;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calcium signaling</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09"/>
                  </a:ext>
                </a:extLst>
              </a:tr>
              <a:tr h="171450">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MTCP1NB</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0.0106</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C-x(9)-C motif containing 4</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Cell proliferation</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10"/>
                  </a:ext>
                </a:extLst>
              </a:tr>
              <a:tr h="171450">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C6orf48</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0.0133</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Chromosome 6 open reading frame 48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11"/>
                  </a:ext>
                </a:extLst>
              </a:tr>
              <a:tr h="171450">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LYRM5</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0.0202</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LYR motif containing 5</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12"/>
                  </a:ext>
                </a:extLst>
              </a:tr>
              <a:tr h="171450">
                <a:tc gridSpan="2">
                  <a:txBody>
                    <a:bodyPr/>
                    <a:lstStyle/>
                    <a:p>
                      <a:pPr>
                        <a:lnSpc>
                          <a:spcPct val="115000"/>
                        </a:lnSpc>
                        <a:spcBef>
                          <a:spcPts val="600"/>
                        </a:spcBef>
                        <a:spcAft>
                          <a:spcPts val="600"/>
                        </a:spcAft>
                      </a:pPr>
                      <a:r>
                        <a:rPr lang="en-GB" sz="1000" b="1" kern="100">
                          <a:effectLst/>
                          <a:latin typeface="Arial" panose="020B0604020202020204" pitchFamily="34" charset="0"/>
                          <a:ea typeface="宋体" panose="02010600030101010101" pitchFamily="2" charset="-122"/>
                          <a:cs typeface="Arial" panose="020B0604020202020204" pitchFamily="34" charset="0"/>
                        </a:rPr>
                        <a:t>RAB28</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0.0276</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nSpc>
                          <a:spcPct val="115000"/>
                        </a:lnSpc>
                        <a:spcBef>
                          <a:spcPts val="600"/>
                        </a:spcBef>
                        <a:spcAft>
                          <a:spcPts val="600"/>
                        </a:spcAft>
                      </a:pPr>
                      <a:r>
                        <a:rPr lang="en-GB" sz="1000" kern="100">
                          <a:effectLst/>
                          <a:latin typeface="Arial" panose="020B0604020202020204" pitchFamily="34" charset="0"/>
                          <a:ea typeface="宋体" panose="02010600030101010101" pitchFamily="2" charset="-122"/>
                          <a:cs typeface="Arial" panose="020B0604020202020204" pitchFamily="34" charset="0"/>
                        </a:rPr>
                        <a:t>RAB28, member RAS oncogene family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nSpc>
                          <a:spcPct val="115000"/>
                        </a:lnSpc>
                        <a:spcBef>
                          <a:spcPts val="600"/>
                        </a:spcBef>
                        <a:spcAft>
                          <a:spcPts val="600"/>
                        </a:spcAft>
                      </a:pPr>
                      <a:r>
                        <a:rPr lang="en-GB" sz="1000" kern="100" dirty="0">
                          <a:effectLst/>
                          <a:latin typeface="Arial" panose="020B0604020202020204" pitchFamily="34" charset="0"/>
                          <a:ea typeface="宋体" panose="02010600030101010101" pitchFamily="2" charset="-122"/>
                          <a:cs typeface="Arial" panose="020B0604020202020204" pitchFamily="34" charset="0"/>
                        </a:rPr>
                        <a:t>Small </a:t>
                      </a:r>
                      <a:r>
                        <a:rPr lang="en-GB" sz="1000" kern="100" dirty="0" err="1">
                          <a:effectLst/>
                          <a:latin typeface="Arial" panose="020B0604020202020204" pitchFamily="34" charset="0"/>
                          <a:ea typeface="宋体" panose="02010600030101010101" pitchFamily="2" charset="-122"/>
                          <a:cs typeface="Arial" panose="020B0604020202020204" pitchFamily="34" charset="0"/>
                        </a:rPr>
                        <a:t>GTPase</a:t>
                      </a:r>
                      <a:r>
                        <a:rPr lang="en-GB" sz="1000" kern="100" dirty="0">
                          <a:effectLst/>
                          <a:latin typeface="Arial" panose="020B0604020202020204" pitchFamily="34" charset="0"/>
                          <a:ea typeface="宋体" panose="02010600030101010101" pitchFamily="2" charset="-122"/>
                          <a:cs typeface="Arial" panose="020B0604020202020204" pitchFamily="34" charset="0"/>
                        </a:rPr>
                        <a:t> </a:t>
                      </a:r>
                      <a:r>
                        <a:rPr lang="en-GB" sz="1000" kern="100" dirty="0" err="1">
                          <a:effectLst/>
                          <a:latin typeface="Arial" panose="020B0604020202020204" pitchFamily="34" charset="0"/>
                          <a:ea typeface="宋体" panose="02010600030101010101" pitchFamily="2" charset="-122"/>
                          <a:cs typeface="Arial" panose="020B0604020202020204" pitchFamily="34" charset="0"/>
                        </a:rPr>
                        <a:t>signaling</a:t>
                      </a: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bl>
          </a:graphicData>
        </a:graphic>
      </p:graphicFrame>
      <p:graphicFrame>
        <p:nvGraphicFramePr>
          <p:cNvPr id="6" name="内容占位符 5"/>
          <p:cNvGraphicFramePr>
            <a:graphicFrameLocks/>
          </p:cNvGraphicFramePr>
          <p:nvPr>
            <p:extLst>
              <p:ext uri="{D42A27DB-BD31-4B8C-83A1-F6EECF244321}">
                <p14:modId xmlns:p14="http://schemas.microsoft.com/office/powerpoint/2010/main" val="3510545373"/>
              </p:ext>
            </p:extLst>
          </p:nvPr>
        </p:nvGraphicFramePr>
        <p:xfrm>
          <a:off x="240346" y="167699"/>
          <a:ext cx="196759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120858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517391" y="620856"/>
            <a:ext cx="8214014" cy="633845"/>
          </a:xfrm>
        </p:spPr>
        <p:txBody>
          <a:bodyPr>
            <a:normAutofit/>
          </a:bodyPr>
          <a:lstStyle/>
          <a:p>
            <a:r>
              <a:rPr lang="en-US" altLang="zh-CN" sz="2400" dirty="0" smtClean="0">
                <a:latin typeface="Times New Roman" panose="02020603050405020304" pitchFamily="18" charset="0"/>
                <a:cs typeface="Times New Roman" panose="02020603050405020304" pitchFamily="18" charset="0"/>
              </a:rPr>
              <a:t>Mode of cisplatin cytotoxic action and DDB1, YAF2</a:t>
            </a:r>
            <a:endParaRPr lang="zh-CN" altLang="en-US" sz="2400" dirty="0">
              <a:latin typeface="Times New Roman" panose="02020603050405020304" pitchFamily="18" charset="0"/>
              <a:cs typeface="Times New Roman" panose="02020603050405020304" pitchFamily="18" charset="0"/>
            </a:endParaRPr>
          </a:p>
        </p:txBody>
      </p:sp>
      <p:cxnSp>
        <p:nvCxnSpPr>
          <p:cNvPr id="13" name="直接连接符 12"/>
          <p:cNvCxnSpPr/>
          <p:nvPr/>
        </p:nvCxnSpPr>
        <p:spPr>
          <a:xfrm>
            <a:off x="94626" y="1231957"/>
            <a:ext cx="8832273"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rotWithShape="1">
          <a:blip r:embed="rId3"/>
          <a:srcRect t="17346"/>
          <a:stretch/>
        </p:blipFill>
        <p:spPr>
          <a:xfrm>
            <a:off x="14472" y="1396083"/>
            <a:ext cx="4297333" cy="4981415"/>
          </a:xfrm>
          <a:prstGeom prst="rect">
            <a:avLst/>
          </a:prstGeom>
        </p:spPr>
      </p:pic>
      <p:sp>
        <p:nvSpPr>
          <p:cNvPr id="3" name="文本框 2"/>
          <p:cNvSpPr txBox="1"/>
          <p:nvPr/>
        </p:nvSpPr>
        <p:spPr>
          <a:xfrm>
            <a:off x="3284693" y="6463125"/>
            <a:ext cx="2157668" cy="307777"/>
          </a:xfrm>
          <a:prstGeom prst="rect">
            <a:avLst/>
          </a:prstGeom>
          <a:noFill/>
        </p:spPr>
        <p:txBody>
          <a:bodyPr wrap="square" rtlCol="0">
            <a:spAutoFit/>
          </a:bodyPr>
          <a:lstStyle/>
          <a:p>
            <a:r>
              <a:rPr lang="en-US" altLang="zh-CN" sz="1400" dirty="0" smtClean="0"/>
              <a:t>ZH </a:t>
            </a:r>
            <a:r>
              <a:rPr lang="en-US" altLang="zh-CN" sz="1400" dirty="0" err="1" smtClean="0"/>
              <a:t>Siddik</a:t>
            </a:r>
            <a:r>
              <a:rPr lang="en-US" altLang="zh-CN" sz="1400" dirty="0" smtClean="0"/>
              <a:t>, </a:t>
            </a:r>
            <a:r>
              <a:rPr lang="en-US" altLang="zh-CN" sz="1400" i="1" dirty="0" smtClean="0"/>
              <a:t>Oncogene</a:t>
            </a:r>
            <a:r>
              <a:rPr lang="en-US" altLang="zh-CN" sz="1400" dirty="0" smtClean="0"/>
              <a:t>, 2003</a:t>
            </a:r>
            <a:endParaRPr lang="zh-CN" altLang="en-US" sz="1400" dirty="0"/>
          </a:p>
        </p:txBody>
      </p:sp>
      <p:pic>
        <p:nvPicPr>
          <p:cNvPr id="8" name="图片 7"/>
          <p:cNvPicPr>
            <a:picLocks noChangeAspect="1"/>
          </p:cNvPicPr>
          <p:nvPr/>
        </p:nvPicPr>
        <p:blipFill>
          <a:blip r:embed="rId4"/>
          <a:stretch>
            <a:fillRect/>
          </a:stretch>
        </p:blipFill>
        <p:spPr>
          <a:xfrm>
            <a:off x="4755605" y="1717287"/>
            <a:ext cx="3886452" cy="4138274"/>
          </a:xfrm>
          <a:prstGeom prst="rect">
            <a:avLst/>
          </a:prstGeom>
        </p:spPr>
      </p:pic>
      <p:graphicFrame>
        <p:nvGraphicFramePr>
          <p:cNvPr id="10" name="内容占位符 5"/>
          <p:cNvGraphicFramePr>
            <a:graphicFrameLocks/>
          </p:cNvGraphicFramePr>
          <p:nvPr>
            <p:extLst>
              <p:ext uri="{D42A27DB-BD31-4B8C-83A1-F6EECF244321}">
                <p14:modId xmlns:p14="http://schemas.microsoft.com/office/powerpoint/2010/main" val="261470366"/>
              </p:ext>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6088438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517391" y="620856"/>
            <a:ext cx="8214014" cy="633845"/>
          </a:xfrm>
        </p:spPr>
        <p:txBody>
          <a:bodyPr>
            <a:normAutofit/>
          </a:bodyPr>
          <a:lstStyle/>
          <a:p>
            <a:r>
              <a:rPr lang="en-US" altLang="zh-CN" sz="2400" dirty="0" smtClean="0">
                <a:latin typeface="Times New Roman" panose="02020603050405020304" pitchFamily="18" charset="0"/>
                <a:cs typeface="Times New Roman" panose="02020603050405020304" pitchFamily="18" charset="0"/>
              </a:rPr>
              <a:t>mRNA signature of cisplatin-CESC</a:t>
            </a:r>
            <a:endParaRPr lang="zh-CN" altLang="en-US" sz="2400" dirty="0">
              <a:latin typeface="Times New Roman" panose="02020603050405020304" pitchFamily="18" charset="0"/>
              <a:cs typeface="Times New Roman" panose="02020603050405020304" pitchFamily="18" charset="0"/>
            </a:endParaRPr>
          </a:p>
        </p:txBody>
      </p:sp>
      <p:cxnSp>
        <p:nvCxnSpPr>
          <p:cNvPr id="13" name="直接连接符 12"/>
          <p:cNvCxnSpPr/>
          <p:nvPr/>
        </p:nvCxnSpPr>
        <p:spPr>
          <a:xfrm>
            <a:off x="94626" y="1231957"/>
            <a:ext cx="8832273"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8" name="表格 7"/>
          <p:cNvGraphicFramePr>
            <a:graphicFrameLocks noGrp="1"/>
          </p:cNvGraphicFramePr>
          <p:nvPr>
            <p:extLst>
              <p:ext uri="{D42A27DB-BD31-4B8C-83A1-F6EECF244321}">
                <p14:modId xmlns:p14="http://schemas.microsoft.com/office/powerpoint/2010/main" val="1340323684"/>
              </p:ext>
            </p:extLst>
          </p:nvPr>
        </p:nvGraphicFramePr>
        <p:xfrm>
          <a:off x="1505408" y="1349301"/>
          <a:ext cx="6021659" cy="5352581"/>
        </p:xfrm>
        <a:graphic>
          <a:graphicData uri="http://schemas.openxmlformats.org/drawingml/2006/table">
            <a:tbl>
              <a:tblPr firstRow="1" firstCol="1" bandRow="1"/>
              <a:tblGrid>
                <a:gridCol w="924747">
                  <a:extLst>
                    <a:ext uri="{9D8B030D-6E8A-4147-A177-3AD203B41FA5}">
                      <a16:colId xmlns:a16="http://schemas.microsoft.com/office/drawing/2014/main" val="20000"/>
                    </a:ext>
                  </a:extLst>
                </a:gridCol>
                <a:gridCol w="767023">
                  <a:extLst>
                    <a:ext uri="{9D8B030D-6E8A-4147-A177-3AD203B41FA5}">
                      <a16:colId xmlns:a16="http://schemas.microsoft.com/office/drawing/2014/main" val="20001"/>
                    </a:ext>
                  </a:extLst>
                </a:gridCol>
                <a:gridCol w="649222">
                  <a:extLst>
                    <a:ext uri="{9D8B030D-6E8A-4147-A177-3AD203B41FA5}">
                      <a16:colId xmlns:a16="http://schemas.microsoft.com/office/drawing/2014/main" val="20002"/>
                    </a:ext>
                  </a:extLst>
                </a:gridCol>
                <a:gridCol w="2134184">
                  <a:extLst>
                    <a:ext uri="{9D8B030D-6E8A-4147-A177-3AD203B41FA5}">
                      <a16:colId xmlns:a16="http://schemas.microsoft.com/office/drawing/2014/main" val="20003"/>
                    </a:ext>
                  </a:extLst>
                </a:gridCol>
                <a:gridCol w="1546483">
                  <a:extLst>
                    <a:ext uri="{9D8B030D-6E8A-4147-A177-3AD203B41FA5}">
                      <a16:colId xmlns:a16="http://schemas.microsoft.com/office/drawing/2014/main" val="20004"/>
                    </a:ext>
                  </a:extLst>
                </a:gridCol>
              </a:tblGrid>
              <a:tr h="184619">
                <a:tc gridSpan="4">
                  <a:txBody>
                    <a:bodyPr/>
                    <a:lstStyle/>
                    <a:p>
                      <a:pPr>
                        <a:lnSpc>
                          <a:spcPct val="100000"/>
                        </a:lnSpc>
                        <a:spcBef>
                          <a:spcPts val="600"/>
                        </a:spcBef>
                        <a:spcAft>
                          <a:spcPts val="600"/>
                        </a:spcAft>
                      </a:pPr>
                      <a:r>
                        <a:rPr lang="en-GB" sz="1050" b="1" i="1" kern="100" dirty="0">
                          <a:effectLst/>
                          <a:latin typeface="Arial" panose="020B0604020202020204" pitchFamily="34" charset="0"/>
                          <a:ea typeface="宋体" panose="02010600030101010101" pitchFamily="2" charset="-122"/>
                          <a:cs typeface="Arial" panose="020B0604020202020204" pitchFamily="34" charset="0"/>
                        </a:rPr>
                        <a:t>mRNA signature of cisplatin-CESC</a:t>
                      </a: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a:txBody>
                    <a:bodyPr/>
                    <a:lstStyle/>
                    <a:p>
                      <a:pPr>
                        <a:lnSpc>
                          <a:spcPct val="100000"/>
                        </a:lnSpc>
                        <a:spcBef>
                          <a:spcPts val="600"/>
                        </a:spcBef>
                        <a:spcAft>
                          <a:spcPts val="600"/>
                        </a:spcAft>
                      </a:pPr>
                      <a:r>
                        <a:rPr lang="en-GB" sz="1050" b="1" i="1" kern="100">
                          <a:effectLst/>
                          <a:latin typeface="Arial" panose="020B0604020202020204" pitchFamily="34" charset="0"/>
                          <a:ea typeface="宋体" panose="02010600030101010101" pitchFamily="2" charset="-122"/>
                          <a:cs typeface="Arial" panose="020B0604020202020204" pitchFamily="34" charset="0"/>
                        </a:rPr>
                        <a:t>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69236">
                <a:tc>
                  <a:txBody>
                    <a:bodyPr/>
                    <a:lstStyle/>
                    <a:p>
                      <a:pPr>
                        <a:lnSpc>
                          <a:spcPct val="100000"/>
                        </a:lnSpc>
                        <a:spcBef>
                          <a:spcPts val="600"/>
                        </a:spcBef>
                        <a:spcAft>
                          <a:spcPts val="600"/>
                        </a:spcAft>
                      </a:pPr>
                      <a:r>
                        <a:rPr lang="en-GB" sz="1050" b="1" kern="100">
                          <a:solidFill>
                            <a:srgbClr val="FF0000"/>
                          </a:solidFill>
                          <a:effectLst/>
                          <a:latin typeface="Arial" panose="020B0604020202020204" pitchFamily="34" charset="0"/>
                          <a:ea typeface="宋体" panose="02010600030101010101" pitchFamily="2" charset="-122"/>
                          <a:cs typeface="Arial" panose="020B0604020202020204" pitchFamily="34" charset="0"/>
                        </a:rPr>
                        <a:t>DLL4</a:t>
                      </a:r>
                      <a:endParaRPr lang="zh-CN" sz="1100" kern="10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100000"/>
                        </a:lnSpc>
                        <a:spcBef>
                          <a:spcPts val="600"/>
                        </a:spcBef>
                        <a:spcAft>
                          <a:spcPts val="600"/>
                        </a:spcAft>
                      </a:pPr>
                      <a:r>
                        <a:rPr lang="en-GB" sz="1050" kern="100">
                          <a:solidFill>
                            <a:srgbClr val="FF0000"/>
                          </a:solidFill>
                          <a:effectLst/>
                          <a:latin typeface="Arial" panose="020B0604020202020204" pitchFamily="34" charset="0"/>
                          <a:ea typeface="宋体" panose="02010600030101010101" pitchFamily="2" charset="-122"/>
                          <a:cs typeface="Arial" panose="020B0604020202020204" pitchFamily="34" charset="0"/>
                        </a:rPr>
                        <a:t>Poor</a:t>
                      </a:r>
                      <a:endParaRPr lang="zh-CN" sz="1100" kern="10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100000"/>
                        </a:lnSpc>
                        <a:spcBef>
                          <a:spcPts val="600"/>
                        </a:spcBef>
                        <a:spcAft>
                          <a:spcPts val="600"/>
                        </a:spcAft>
                      </a:pPr>
                      <a:r>
                        <a:rPr lang="en-GB" sz="1050" kern="100">
                          <a:solidFill>
                            <a:srgbClr val="FF0000"/>
                          </a:solidFill>
                          <a:effectLst/>
                          <a:latin typeface="Arial" panose="020B0604020202020204" pitchFamily="34" charset="0"/>
                          <a:ea typeface="宋体" panose="02010600030101010101" pitchFamily="2" charset="-122"/>
                          <a:cs typeface="Arial" panose="020B0604020202020204" pitchFamily="34" charset="0"/>
                        </a:rPr>
                        <a:t>0.0098</a:t>
                      </a:r>
                      <a:endParaRPr lang="zh-CN" sz="1100" kern="10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100000"/>
                        </a:lnSpc>
                        <a:spcBef>
                          <a:spcPts val="600"/>
                        </a:spcBef>
                        <a:spcAft>
                          <a:spcPts val="600"/>
                        </a:spcAft>
                      </a:pPr>
                      <a:r>
                        <a:rPr lang="en-GB" sz="1050" kern="100">
                          <a:solidFill>
                            <a:srgbClr val="FF0000"/>
                          </a:solidFill>
                          <a:effectLst/>
                          <a:latin typeface="Arial" panose="020B0604020202020204" pitchFamily="34" charset="0"/>
                          <a:ea typeface="宋体" panose="02010600030101010101" pitchFamily="2" charset="-122"/>
                          <a:cs typeface="Arial" panose="020B0604020202020204" pitchFamily="34" charset="0"/>
                        </a:rPr>
                        <a:t>Delta-like 4 (Drosophila) </a:t>
                      </a:r>
                      <a:endParaRPr lang="zh-CN" sz="1100" kern="10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100000"/>
                        </a:lnSpc>
                        <a:spcBef>
                          <a:spcPts val="600"/>
                        </a:spcBef>
                        <a:spcAft>
                          <a:spcPts val="600"/>
                        </a:spcAft>
                      </a:pPr>
                      <a:r>
                        <a:rPr lang="en-GB" sz="105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NOTCH </a:t>
                      </a:r>
                      <a:r>
                        <a:rPr lang="en-GB" sz="1050" kern="100" dirty="0" err="1">
                          <a:solidFill>
                            <a:srgbClr val="FF0000"/>
                          </a:solidFill>
                          <a:effectLst/>
                          <a:latin typeface="Arial" panose="020B0604020202020204" pitchFamily="34" charset="0"/>
                          <a:ea typeface="宋体" panose="02010600030101010101" pitchFamily="2" charset="-122"/>
                          <a:cs typeface="Arial" panose="020B0604020202020204" pitchFamily="34" charset="0"/>
                        </a:rPr>
                        <a:t>signaling</a:t>
                      </a:r>
                      <a:r>
                        <a:rPr lang="en-GB" sz="105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 </a:t>
                      </a:r>
                      <a:r>
                        <a:rPr lang="en-GB" sz="1050" kern="100" dirty="0" err="1">
                          <a:solidFill>
                            <a:srgbClr val="FF0000"/>
                          </a:solidFill>
                          <a:effectLst/>
                          <a:latin typeface="Arial" panose="020B0604020202020204" pitchFamily="34" charset="0"/>
                          <a:ea typeface="宋体" panose="02010600030101010101" pitchFamily="2" charset="-122"/>
                          <a:cs typeface="Arial" panose="020B0604020202020204" pitchFamily="34" charset="0"/>
                        </a:rPr>
                        <a:t>pathyway</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369236">
                <a:tc>
                  <a:txBody>
                    <a:bodyPr/>
                    <a:lstStyle/>
                    <a:p>
                      <a:pPr>
                        <a:lnSpc>
                          <a:spcPct val="100000"/>
                        </a:lnSpc>
                        <a:spcBef>
                          <a:spcPts val="600"/>
                        </a:spcBef>
                        <a:spcAft>
                          <a:spcPts val="600"/>
                        </a:spcAft>
                      </a:pPr>
                      <a:r>
                        <a:rPr lang="en-GB" sz="1050" b="1" kern="100" dirty="0">
                          <a:effectLst/>
                          <a:latin typeface="Arial" panose="020B0604020202020204" pitchFamily="34" charset="0"/>
                          <a:ea typeface="宋体" panose="02010600030101010101" pitchFamily="2" charset="-122"/>
                          <a:cs typeface="Arial" panose="020B0604020202020204" pitchFamily="34" charset="0"/>
                        </a:rPr>
                        <a:t>TNFSF14</a:t>
                      </a: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Poor</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0.0135</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Tumor necrosis factor superfamily member 14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NF-kappa B signaling pathway</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02"/>
                  </a:ext>
                </a:extLst>
              </a:tr>
              <a:tr h="184619">
                <a:tc>
                  <a:txBody>
                    <a:bodyPr/>
                    <a:lstStyle/>
                    <a:p>
                      <a:pPr>
                        <a:lnSpc>
                          <a:spcPct val="100000"/>
                        </a:lnSpc>
                        <a:spcBef>
                          <a:spcPts val="600"/>
                        </a:spcBef>
                        <a:spcAft>
                          <a:spcPts val="600"/>
                        </a:spcAft>
                      </a:pPr>
                      <a:r>
                        <a:rPr lang="en-GB" sz="1050" b="1" kern="100">
                          <a:effectLst/>
                          <a:latin typeface="Arial" panose="020B0604020202020204" pitchFamily="34" charset="0"/>
                          <a:ea typeface="宋体" panose="02010600030101010101" pitchFamily="2" charset="-122"/>
                          <a:cs typeface="Arial" panose="020B0604020202020204" pitchFamily="34" charset="0"/>
                        </a:rPr>
                        <a:t>SLC11A2</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Poor</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0.0201</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Solute carrier family 11, member 2</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Iron absorption</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03"/>
                  </a:ext>
                </a:extLst>
              </a:tr>
              <a:tr h="369236">
                <a:tc>
                  <a:txBody>
                    <a:bodyPr/>
                    <a:lstStyle/>
                    <a:p>
                      <a:pPr>
                        <a:lnSpc>
                          <a:spcPct val="100000"/>
                        </a:lnSpc>
                        <a:spcBef>
                          <a:spcPts val="600"/>
                        </a:spcBef>
                        <a:spcAft>
                          <a:spcPts val="600"/>
                        </a:spcAft>
                      </a:pPr>
                      <a:r>
                        <a:rPr lang="en-GB" sz="1050" b="1" kern="100">
                          <a:effectLst/>
                          <a:latin typeface="Arial" panose="020B0604020202020204" pitchFamily="34" charset="0"/>
                          <a:ea typeface="宋体" panose="02010600030101010101" pitchFamily="2" charset="-122"/>
                          <a:cs typeface="Arial" panose="020B0604020202020204" pitchFamily="34" charset="0"/>
                        </a:rPr>
                        <a:t>SPINT1</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Poor</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0.0356</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Serine peptidase inhibitor, Kunitz type 1</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Inhibition for HGF activator</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04"/>
                  </a:ext>
                </a:extLst>
              </a:tr>
              <a:tr h="553856">
                <a:tc>
                  <a:txBody>
                    <a:bodyPr/>
                    <a:lstStyle/>
                    <a:p>
                      <a:pPr>
                        <a:lnSpc>
                          <a:spcPct val="100000"/>
                        </a:lnSpc>
                        <a:spcBef>
                          <a:spcPts val="600"/>
                        </a:spcBef>
                        <a:spcAft>
                          <a:spcPts val="600"/>
                        </a:spcAft>
                      </a:pPr>
                      <a:r>
                        <a:rPr lang="en-GB" sz="1050" b="1" kern="100">
                          <a:solidFill>
                            <a:srgbClr val="FF0000"/>
                          </a:solidFill>
                          <a:effectLst/>
                          <a:latin typeface="Arial" panose="020B0604020202020204" pitchFamily="34" charset="0"/>
                          <a:ea typeface="宋体" panose="02010600030101010101" pitchFamily="2" charset="-122"/>
                          <a:cs typeface="Arial" panose="020B0604020202020204" pitchFamily="34" charset="0"/>
                        </a:rPr>
                        <a:t>HNRNPA3P1</a:t>
                      </a:r>
                      <a:endParaRPr lang="zh-CN" sz="1100" kern="10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solidFill>
                            <a:srgbClr val="FF0000"/>
                          </a:solidFill>
                          <a:effectLst/>
                          <a:latin typeface="Arial" panose="020B0604020202020204" pitchFamily="34" charset="0"/>
                          <a:ea typeface="宋体" panose="02010600030101010101" pitchFamily="2" charset="-122"/>
                          <a:cs typeface="Arial" panose="020B0604020202020204" pitchFamily="34" charset="0"/>
                        </a:rPr>
                        <a:t>Good</a:t>
                      </a:r>
                      <a:endParaRPr lang="zh-CN" sz="1100" kern="10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solidFill>
                            <a:srgbClr val="FF0000"/>
                          </a:solidFill>
                          <a:effectLst/>
                          <a:latin typeface="Arial" panose="020B0604020202020204" pitchFamily="34" charset="0"/>
                          <a:ea typeface="宋体" panose="02010600030101010101" pitchFamily="2" charset="-122"/>
                          <a:cs typeface="Arial" panose="020B0604020202020204" pitchFamily="34" charset="0"/>
                        </a:rPr>
                        <a:t>0.0056</a:t>
                      </a:r>
                      <a:endParaRPr lang="zh-CN" sz="1100" kern="10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solidFill>
                            <a:srgbClr val="FF0000"/>
                          </a:solidFill>
                          <a:effectLst/>
                          <a:latin typeface="Arial" panose="020B0604020202020204" pitchFamily="34" charset="0"/>
                          <a:ea typeface="宋体" panose="02010600030101010101" pitchFamily="2" charset="-122"/>
                          <a:cs typeface="Arial" panose="020B0604020202020204" pitchFamily="34" charset="0"/>
                        </a:rPr>
                        <a:t>Heterogeneous nuclear Ribonucleoprotein A3 pseudogene 1</a:t>
                      </a:r>
                      <a:endParaRPr lang="zh-CN" sz="1100" kern="10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dirty="0">
                          <a:solidFill>
                            <a:srgbClr val="FF0000"/>
                          </a:solidFill>
                          <a:effectLst/>
                          <a:latin typeface="Arial" panose="020B0604020202020204" pitchFamily="34" charset="0"/>
                          <a:ea typeface="宋体" panose="02010600030101010101" pitchFamily="2" charset="-122"/>
                          <a:cs typeface="Arial" panose="020B0604020202020204" pitchFamily="34" charset="0"/>
                        </a:rPr>
                        <a:t> </a:t>
                      </a:r>
                      <a:endParaRPr lang="zh-CN" sz="1100" kern="100" dirty="0">
                        <a:solidFill>
                          <a:srgbClr val="FF0000"/>
                        </a:solidFill>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05"/>
                  </a:ext>
                </a:extLst>
              </a:tr>
              <a:tr h="369236">
                <a:tc>
                  <a:txBody>
                    <a:bodyPr/>
                    <a:lstStyle/>
                    <a:p>
                      <a:pPr>
                        <a:lnSpc>
                          <a:spcPct val="100000"/>
                        </a:lnSpc>
                        <a:spcBef>
                          <a:spcPts val="600"/>
                        </a:spcBef>
                        <a:spcAft>
                          <a:spcPts val="600"/>
                        </a:spcAft>
                      </a:pPr>
                      <a:r>
                        <a:rPr lang="en-GB" sz="1050" b="1" kern="100" dirty="0">
                          <a:effectLst/>
                          <a:latin typeface="Arial" panose="020B0604020202020204" pitchFamily="34" charset="0"/>
                          <a:ea typeface="宋体" panose="02010600030101010101" pitchFamily="2" charset="-122"/>
                          <a:cs typeface="Arial" panose="020B0604020202020204" pitchFamily="34" charset="0"/>
                        </a:rPr>
                        <a:t>HAUS7</a:t>
                      </a: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0.0061</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HAUS augmin like complex subunit 7</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Cell division</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06"/>
                  </a:ext>
                </a:extLst>
              </a:tr>
              <a:tr h="369236">
                <a:tc>
                  <a:txBody>
                    <a:bodyPr/>
                    <a:lstStyle/>
                    <a:p>
                      <a:pPr>
                        <a:lnSpc>
                          <a:spcPct val="100000"/>
                        </a:lnSpc>
                        <a:spcBef>
                          <a:spcPts val="600"/>
                        </a:spcBef>
                        <a:spcAft>
                          <a:spcPts val="600"/>
                        </a:spcAft>
                      </a:pPr>
                      <a:r>
                        <a:rPr lang="en-GB" sz="1050" b="1" kern="100">
                          <a:effectLst/>
                          <a:latin typeface="Arial" panose="020B0604020202020204" pitchFamily="34" charset="0"/>
                          <a:ea typeface="宋体" panose="02010600030101010101" pitchFamily="2" charset="-122"/>
                          <a:cs typeface="Arial" panose="020B0604020202020204" pitchFamily="34" charset="0"/>
                        </a:rPr>
                        <a:t>SPC25</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0.0087</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SPC25, NDC80 kinetochore complex component</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Cell division; small GTPase signaling</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07"/>
                  </a:ext>
                </a:extLst>
              </a:tr>
              <a:tr h="369236">
                <a:tc>
                  <a:txBody>
                    <a:bodyPr/>
                    <a:lstStyle/>
                    <a:p>
                      <a:pPr>
                        <a:lnSpc>
                          <a:spcPct val="100000"/>
                        </a:lnSpc>
                        <a:spcBef>
                          <a:spcPts val="600"/>
                        </a:spcBef>
                        <a:spcAft>
                          <a:spcPts val="600"/>
                        </a:spcAft>
                      </a:pPr>
                      <a:r>
                        <a:rPr lang="en-GB" sz="1050" b="1" kern="100">
                          <a:effectLst/>
                          <a:latin typeface="Arial" panose="020B0604020202020204" pitchFamily="34" charset="0"/>
                          <a:ea typeface="宋体" panose="02010600030101010101" pitchFamily="2" charset="-122"/>
                          <a:cs typeface="Arial" panose="020B0604020202020204" pitchFamily="34" charset="0"/>
                        </a:rPr>
                        <a:t>RAD51C</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0.0118</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RAD51 paralog C</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Homologous recombination</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08"/>
                  </a:ext>
                </a:extLst>
              </a:tr>
              <a:tr h="737127">
                <a:tc>
                  <a:txBody>
                    <a:bodyPr/>
                    <a:lstStyle/>
                    <a:p>
                      <a:pPr>
                        <a:lnSpc>
                          <a:spcPct val="100000"/>
                        </a:lnSpc>
                        <a:spcBef>
                          <a:spcPts val="600"/>
                        </a:spcBef>
                        <a:spcAft>
                          <a:spcPts val="600"/>
                        </a:spcAft>
                      </a:pPr>
                      <a:r>
                        <a:rPr lang="en-GB" sz="1050" b="1" kern="100">
                          <a:effectLst/>
                          <a:latin typeface="Arial" panose="020B0604020202020204" pitchFamily="34" charset="0"/>
                          <a:ea typeface="宋体" panose="02010600030101010101" pitchFamily="2" charset="-122"/>
                          <a:cs typeface="Arial" panose="020B0604020202020204" pitchFamily="34" charset="0"/>
                        </a:rPr>
                        <a:t>PBK</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0.0167</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dirty="0">
                          <a:effectLst/>
                          <a:latin typeface="Arial" panose="020B0604020202020204" pitchFamily="34" charset="0"/>
                          <a:ea typeface="宋体" panose="02010600030101010101" pitchFamily="2" charset="-122"/>
                          <a:cs typeface="Arial" panose="020B0604020202020204" pitchFamily="34" charset="0"/>
                        </a:rPr>
                        <a:t>PDZ binding kinase</a:t>
                      </a: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Mitotic nuclear division;</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Negative regulation of MAPK cascade</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09"/>
                  </a:ext>
                </a:extLst>
              </a:tr>
              <a:tr h="369236">
                <a:tc>
                  <a:txBody>
                    <a:bodyPr/>
                    <a:lstStyle/>
                    <a:p>
                      <a:pPr>
                        <a:lnSpc>
                          <a:spcPct val="100000"/>
                        </a:lnSpc>
                        <a:spcBef>
                          <a:spcPts val="600"/>
                        </a:spcBef>
                        <a:spcAft>
                          <a:spcPts val="600"/>
                        </a:spcAft>
                      </a:pPr>
                      <a:r>
                        <a:rPr lang="en-GB" sz="1050" b="1" kern="100">
                          <a:effectLst/>
                          <a:latin typeface="Arial" panose="020B0604020202020204" pitchFamily="34" charset="0"/>
                          <a:ea typeface="宋体" panose="02010600030101010101" pitchFamily="2" charset="-122"/>
                          <a:cs typeface="Arial" panose="020B0604020202020204" pitchFamily="34" charset="0"/>
                        </a:rPr>
                        <a:t>SKA2</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0.0184</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Spindle and kinetochore associated complex subunit 2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Cell division; small GTPase signaling</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10"/>
                  </a:ext>
                </a:extLst>
              </a:tr>
              <a:tr h="369236">
                <a:tc>
                  <a:txBody>
                    <a:bodyPr/>
                    <a:lstStyle/>
                    <a:p>
                      <a:pPr>
                        <a:lnSpc>
                          <a:spcPct val="100000"/>
                        </a:lnSpc>
                        <a:spcBef>
                          <a:spcPts val="600"/>
                        </a:spcBef>
                        <a:spcAft>
                          <a:spcPts val="600"/>
                        </a:spcAft>
                      </a:pPr>
                      <a:r>
                        <a:rPr lang="en-GB" sz="1050" b="1" kern="100">
                          <a:effectLst/>
                          <a:latin typeface="Arial" panose="020B0604020202020204" pitchFamily="34" charset="0"/>
                          <a:ea typeface="宋体" panose="02010600030101010101" pitchFamily="2" charset="-122"/>
                          <a:cs typeface="Arial" panose="020B0604020202020204" pitchFamily="34" charset="0"/>
                        </a:rPr>
                        <a:t>LOC220429</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0.0236</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CTAGE family member 10, pseudogene</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11"/>
                  </a:ext>
                </a:extLst>
              </a:tr>
              <a:tr h="369236">
                <a:tc>
                  <a:txBody>
                    <a:bodyPr/>
                    <a:lstStyle/>
                    <a:p>
                      <a:pPr>
                        <a:lnSpc>
                          <a:spcPct val="100000"/>
                        </a:lnSpc>
                        <a:spcBef>
                          <a:spcPts val="600"/>
                        </a:spcBef>
                        <a:spcAft>
                          <a:spcPts val="600"/>
                        </a:spcAft>
                      </a:pPr>
                      <a:r>
                        <a:rPr lang="en-GB" sz="1050" b="1" kern="100">
                          <a:effectLst/>
                          <a:latin typeface="Arial" panose="020B0604020202020204" pitchFamily="34" charset="0"/>
                          <a:ea typeface="宋体" panose="02010600030101010101" pitchFamily="2" charset="-122"/>
                          <a:cs typeface="Arial" panose="020B0604020202020204" pitchFamily="34" charset="0"/>
                        </a:rPr>
                        <a:t>HSD17B7P2</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0.0411</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Hydroxysteroid (17-beta) dehydrogenase 7 pseudogene 2</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a:noFill/>
                    </a:lnB>
                  </a:tcPr>
                </a:tc>
                <a:extLst>
                  <a:ext uri="{0D108BD9-81ED-4DB2-BD59-A6C34878D82A}">
                    <a16:rowId xmlns:a16="http://schemas.microsoft.com/office/drawing/2014/main" val="10012"/>
                  </a:ext>
                </a:extLst>
              </a:tr>
              <a:tr h="369236">
                <a:tc>
                  <a:txBody>
                    <a:bodyPr/>
                    <a:lstStyle/>
                    <a:p>
                      <a:pPr>
                        <a:lnSpc>
                          <a:spcPct val="100000"/>
                        </a:lnSpc>
                        <a:spcBef>
                          <a:spcPts val="600"/>
                        </a:spcBef>
                        <a:spcAft>
                          <a:spcPts val="600"/>
                        </a:spcAft>
                      </a:pPr>
                      <a:r>
                        <a:rPr lang="en-GB" sz="1050" b="1" kern="100">
                          <a:effectLst/>
                          <a:latin typeface="Arial" panose="020B0604020202020204" pitchFamily="34" charset="0"/>
                          <a:ea typeface="宋体" panose="02010600030101010101" pitchFamily="2" charset="-122"/>
                          <a:cs typeface="Arial" panose="020B0604020202020204" pitchFamily="34" charset="0"/>
                        </a:rPr>
                        <a:t>HNRNPA3</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Good</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0.0426</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600"/>
                        </a:spcAft>
                      </a:pPr>
                      <a:r>
                        <a:rPr lang="en-GB" sz="1050" kern="100">
                          <a:effectLst/>
                          <a:latin typeface="Arial" panose="020B0604020202020204" pitchFamily="34" charset="0"/>
                          <a:ea typeface="宋体" panose="02010600030101010101" pitchFamily="2" charset="-122"/>
                          <a:cs typeface="Arial" panose="020B0604020202020204" pitchFamily="34" charset="0"/>
                        </a:rPr>
                        <a:t>Heterogeneous nuclear ribonucleoprotein A3 </a:t>
                      </a:r>
                      <a:endParaRPr lang="zh-CN" sz="1100" kern="10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600"/>
                        </a:spcAft>
                      </a:pPr>
                      <a:r>
                        <a:rPr lang="en-GB" sz="1050" kern="100" dirty="0">
                          <a:effectLst/>
                          <a:latin typeface="Arial" panose="020B0604020202020204" pitchFamily="34" charset="0"/>
                          <a:ea typeface="宋体" panose="02010600030101010101" pitchFamily="2" charset="-122"/>
                          <a:cs typeface="Arial" panose="020B0604020202020204" pitchFamily="34" charset="0"/>
                        </a:rPr>
                        <a:t>Spliceosome</a:t>
                      </a:r>
                      <a:endParaRPr lang="zh-CN" sz="1100" kern="100" dirty="0">
                        <a:effectLst/>
                        <a:latin typeface="Calibri" panose="020F0502020204030204" pitchFamily="34" charset="0"/>
                        <a:ea typeface="宋体" panose="02010600030101010101" pitchFamily="2" charset="-122"/>
                        <a:cs typeface="Arial" panose="020B0604020202020204" pitchFamily="34" charset="0"/>
                      </a:endParaRPr>
                    </a:p>
                  </a:txBody>
                  <a:tcPr marL="34353" marR="34353" marT="0" marB="0" anchor="ctr">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
                  </a:ext>
                </a:extLst>
              </a:tr>
            </a:tbl>
          </a:graphicData>
        </a:graphic>
      </p:graphicFrame>
      <p:graphicFrame>
        <p:nvGraphicFramePr>
          <p:cNvPr id="6" name="内容占位符 5"/>
          <p:cNvGraphicFramePr>
            <a:graphicFrameLocks/>
          </p:cNvGraphicFramePr>
          <p:nvPr>
            <p:extLst>
              <p:ext uri="{D42A27DB-BD31-4B8C-83A1-F6EECF244321}">
                <p14:modId xmlns:p14="http://schemas.microsoft.com/office/powerpoint/2010/main" val="261470366"/>
              </p:ext>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504439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517391" y="620856"/>
            <a:ext cx="8214014" cy="633845"/>
          </a:xfrm>
        </p:spPr>
        <p:txBody>
          <a:bodyPr>
            <a:normAutofit/>
          </a:bodyPr>
          <a:lstStyle/>
          <a:p>
            <a:r>
              <a:rPr lang="en-US" altLang="zh-CN" sz="2400" dirty="0" smtClean="0">
                <a:latin typeface="Times New Roman" panose="02020603050405020304" pitchFamily="18" charset="0"/>
                <a:cs typeface="Times New Roman" panose="02020603050405020304" pitchFamily="18" charset="0"/>
              </a:rPr>
              <a:t>miRNA signature of paclitaxel-BRCA</a:t>
            </a:r>
            <a:endParaRPr lang="zh-CN" altLang="en-US" sz="2400" dirty="0">
              <a:latin typeface="Times New Roman" panose="02020603050405020304" pitchFamily="18" charset="0"/>
              <a:cs typeface="Times New Roman" panose="02020603050405020304" pitchFamily="18" charset="0"/>
            </a:endParaRPr>
          </a:p>
        </p:txBody>
      </p:sp>
      <p:cxnSp>
        <p:nvCxnSpPr>
          <p:cNvPr id="13" name="直接连接符 12"/>
          <p:cNvCxnSpPr/>
          <p:nvPr/>
        </p:nvCxnSpPr>
        <p:spPr>
          <a:xfrm>
            <a:off x="94626" y="1231957"/>
            <a:ext cx="8832273"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5"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1306697030"/>
              </p:ext>
            </p:extLst>
          </p:nvPr>
        </p:nvGraphicFramePr>
        <p:xfrm>
          <a:off x="1316146" y="1644666"/>
          <a:ext cx="6433951" cy="1676400"/>
        </p:xfrm>
        <a:graphic>
          <a:graphicData uri="http://schemas.openxmlformats.org/drawingml/2006/table">
            <a:tbl>
              <a:tblPr firstRow="1" firstCol="1" bandRow="1"/>
              <a:tblGrid>
                <a:gridCol w="988064">
                  <a:extLst>
                    <a:ext uri="{9D8B030D-6E8A-4147-A177-3AD203B41FA5}">
                      <a16:colId xmlns:a16="http://schemas.microsoft.com/office/drawing/2014/main" val="20000"/>
                    </a:ext>
                  </a:extLst>
                </a:gridCol>
                <a:gridCol w="819540">
                  <a:extLst>
                    <a:ext uri="{9D8B030D-6E8A-4147-A177-3AD203B41FA5}">
                      <a16:colId xmlns:a16="http://schemas.microsoft.com/office/drawing/2014/main" val="20001"/>
                    </a:ext>
                  </a:extLst>
                </a:gridCol>
                <a:gridCol w="693672">
                  <a:extLst>
                    <a:ext uri="{9D8B030D-6E8A-4147-A177-3AD203B41FA5}">
                      <a16:colId xmlns:a16="http://schemas.microsoft.com/office/drawing/2014/main" val="20002"/>
                    </a:ext>
                  </a:extLst>
                </a:gridCol>
                <a:gridCol w="162560">
                  <a:extLst>
                    <a:ext uri="{9D8B030D-6E8A-4147-A177-3AD203B41FA5}">
                      <a16:colId xmlns:a16="http://schemas.microsoft.com/office/drawing/2014/main" val="20003"/>
                    </a:ext>
                  </a:extLst>
                </a:gridCol>
                <a:gridCol w="3770115">
                  <a:extLst>
                    <a:ext uri="{9D8B030D-6E8A-4147-A177-3AD203B41FA5}">
                      <a16:colId xmlns:a16="http://schemas.microsoft.com/office/drawing/2014/main" val="20004"/>
                    </a:ext>
                  </a:extLst>
                </a:gridCol>
              </a:tblGrid>
              <a:tr h="171450">
                <a:tc gridSpan="4">
                  <a:txBody>
                    <a:bodyPr/>
                    <a:lstStyle/>
                    <a:p>
                      <a:pPr>
                        <a:lnSpc>
                          <a:spcPct val="200000"/>
                        </a:lnSpc>
                        <a:spcBef>
                          <a:spcPts val="600"/>
                        </a:spcBef>
                        <a:spcAft>
                          <a:spcPts val="600"/>
                        </a:spcAft>
                      </a:pPr>
                      <a:r>
                        <a:rPr lang="en-GB" sz="1100" b="1" i="1" kern="100" dirty="0">
                          <a:effectLst/>
                          <a:latin typeface="Arial" panose="020B0604020202020204" pitchFamily="34" charset="0"/>
                          <a:ea typeface="宋体" panose="02010600030101010101" pitchFamily="2" charset="-122"/>
                          <a:cs typeface="Arial" panose="020B0604020202020204" pitchFamily="34" charset="0"/>
                        </a:rPr>
                        <a:t>miRNA signature of paclitaxel-BRCA</a:t>
                      </a:r>
                      <a:endParaRPr lang="zh-CN" sz="14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a:txBody>
                    <a:bodyPr/>
                    <a:lstStyle/>
                    <a:p>
                      <a:pPr>
                        <a:lnSpc>
                          <a:spcPct val="200000"/>
                        </a:lnSpc>
                        <a:spcBef>
                          <a:spcPts val="600"/>
                        </a:spcBef>
                        <a:spcAft>
                          <a:spcPts val="600"/>
                        </a:spcAft>
                      </a:pPr>
                      <a:r>
                        <a:rPr lang="en-GB" sz="1100" b="1" i="1" kern="100">
                          <a:effectLst/>
                          <a:latin typeface="Arial" panose="020B0604020202020204" pitchFamily="34" charset="0"/>
                          <a:ea typeface="宋体" panose="02010600030101010101" pitchFamily="2" charset="-122"/>
                          <a:cs typeface="Arial" panose="020B0604020202020204" pitchFamily="34" charset="0"/>
                        </a:rPr>
                        <a:t> </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71450">
                <a:tc>
                  <a:txBody>
                    <a:bodyPr/>
                    <a:lstStyle/>
                    <a:p>
                      <a:pPr>
                        <a:lnSpc>
                          <a:spcPct val="200000"/>
                        </a:lnSpc>
                        <a:spcBef>
                          <a:spcPts val="600"/>
                        </a:spcBef>
                        <a:spcAft>
                          <a:spcPts val="600"/>
                        </a:spcAft>
                      </a:pPr>
                      <a:r>
                        <a:rPr lang="en-GB" sz="1100" b="1" kern="100" dirty="0">
                          <a:effectLst/>
                          <a:latin typeface="Arial" panose="020B0604020202020204" pitchFamily="34" charset="0"/>
                          <a:ea typeface="宋体" panose="02010600030101010101" pitchFamily="2" charset="-122"/>
                          <a:cs typeface="Arial" panose="020B0604020202020204" pitchFamily="34" charset="0"/>
                        </a:rPr>
                        <a:t>miR-375</a:t>
                      </a:r>
                      <a:endParaRPr lang="zh-CN" sz="14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200000"/>
                        </a:lnSpc>
                        <a:spcBef>
                          <a:spcPts val="600"/>
                        </a:spcBef>
                        <a:spcAft>
                          <a:spcPts val="600"/>
                        </a:spcAft>
                      </a:pPr>
                      <a:r>
                        <a:rPr lang="en-GB" sz="1100" kern="100" dirty="0">
                          <a:effectLst/>
                          <a:latin typeface="Arial" panose="020B0604020202020204" pitchFamily="34" charset="0"/>
                          <a:ea typeface="宋体" panose="02010600030101010101" pitchFamily="2" charset="-122"/>
                          <a:cs typeface="Arial" panose="020B0604020202020204" pitchFamily="34" charset="0"/>
                        </a:rPr>
                        <a:t>Poor</a:t>
                      </a:r>
                      <a:endParaRPr lang="zh-CN" sz="14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NA*</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 </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Inhibit EMT by targeting MTDH; Promote cell proliferation by targeting RASD1</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171450">
                <a:tc>
                  <a:txBody>
                    <a:bodyPr/>
                    <a:lstStyle/>
                    <a:p>
                      <a:pPr>
                        <a:lnSpc>
                          <a:spcPct val="200000"/>
                        </a:lnSpc>
                        <a:spcBef>
                          <a:spcPts val="600"/>
                        </a:spcBef>
                        <a:spcAft>
                          <a:spcPts val="600"/>
                        </a:spcAft>
                      </a:pPr>
                      <a:r>
                        <a:rPr lang="en-GB" sz="1100" b="1" kern="100">
                          <a:effectLst/>
                          <a:latin typeface="Arial" panose="020B0604020202020204" pitchFamily="34" charset="0"/>
                          <a:ea typeface="宋体" panose="02010600030101010101" pitchFamily="2" charset="-122"/>
                          <a:cs typeface="Arial" panose="020B0604020202020204" pitchFamily="34" charset="0"/>
                        </a:rPr>
                        <a:t>miR-3917</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Good</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NA</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 </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 </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a:noFill/>
                    </a:lnB>
                  </a:tcPr>
                </a:tc>
                <a:extLst>
                  <a:ext uri="{0D108BD9-81ED-4DB2-BD59-A6C34878D82A}">
                    <a16:rowId xmlns:a16="http://schemas.microsoft.com/office/drawing/2014/main" val="10002"/>
                  </a:ext>
                </a:extLst>
              </a:tr>
              <a:tr h="171450">
                <a:tc>
                  <a:txBody>
                    <a:bodyPr/>
                    <a:lstStyle/>
                    <a:p>
                      <a:pPr>
                        <a:lnSpc>
                          <a:spcPct val="200000"/>
                        </a:lnSpc>
                        <a:spcBef>
                          <a:spcPts val="600"/>
                        </a:spcBef>
                        <a:spcAft>
                          <a:spcPts val="600"/>
                        </a:spcAft>
                      </a:pPr>
                      <a:r>
                        <a:rPr lang="en-GB" sz="1100" b="1" kern="100">
                          <a:effectLst/>
                          <a:latin typeface="Arial" panose="020B0604020202020204" pitchFamily="34" charset="0"/>
                          <a:ea typeface="宋体" panose="02010600030101010101" pitchFamily="2" charset="-122"/>
                          <a:cs typeface="Arial" panose="020B0604020202020204" pitchFamily="34" charset="0"/>
                        </a:rPr>
                        <a:t>miR-30e-5p </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Good</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NA</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nSpc>
                          <a:spcPct val="200000"/>
                        </a:lnSpc>
                        <a:spcBef>
                          <a:spcPts val="600"/>
                        </a:spcBef>
                        <a:spcAft>
                          <a:spcPts val="600"/>
                        </a:spcAft>
                      </a:pPr>
                      <a:r>
                        <a:rPr lang="en-GB" sz="1100" kern="100">
                          <a:effectLst/>
                          <a:latin typeface="Arial" panose="020B0604020202020204" pitchFamily="34" charset="0"/>
                          <a:ea typeface="宋体" panose="02010600030101010101" pitchFamily="2" charset="-122"/>
                          <a:cs typeface="Arial" panose="020B0604020202020204" pitchFamily="34" charset="0"/>
                        </a:rPr>
                        <a:t> </a:t>
                      </a:r>
                      <a:endParaRPr lang="zh-CN" sz="14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nSpc>
                          <a:spcPct val="200000"/>
                        </a:lnSpc>
                        <a:spcBef>
                          <a:spcPts val="600"/>
                        </a:spcBef>
                        <a:spcAft>
                          <a:spcPts val="600"/>
                        </a:spcAft>
                      </a:pPr>
                      <a:r>
                        <a:rPr lang="en-GB" sz="1100" kern="100" dirty="0">
                          <a:effectLst/>
                          <a:latin typeface="Arial" panose="020B0604020202020204" pitchFamily="34" charset="0"/>
                          <a:ea typeface="宋体" panose="02010600030101010101" pitchFamily="2" charset="-122"/>
                          <a:cs typeface="Arial" panose="020B0604020202020204" pitchFamily="34" charset="0"/>
                        </a:rPr>
                        <a:t>Inhibit cell growth by targeting UBC9</a:t>
                      </a:r>
                      <a:endParaRPr lang="zh-CN" sz="14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9" name="内容占位符 2"/>
          <p:cNvSpPr>
            <a:spLocks noGrp="1"/>
          </p:cNvSpPr>
          <p:nvPr>
            <p:ph idx="1"/>
          </p:nvPr>
        </p:nvSpPr>
        <p:spPr>
          <a:xfrm>
            <a:off x="681048" y="3699029"/>
            <a:ext cx="7886700" cy="4351338"/>
          </a:xfrm>
        </p:spPr>
        <p:txBody>
          <a:bodyPr>
            <a:normAutofit/>
          </a:bodyPr>
          <a:lstStyle/>
          <a:p>
            <a:r>
              <a:rPr lang="en-US" altLang="zh-CN" sz="1800" dirty="0" smtClean="0"/>
              <a:t>miR-30e-5p</a:t>
            </a:r>
          </a:p>
          <a:p>
            <a:pPr lvl="1"/>
            <a:r>
              <a:rPr lang="en-US" altLang="zh-CN" sz="1600" dirty="0" smtClean="0"/>
              <a:t>Its inhibition increases the self-renew capacity and reduce apoptosis of breast-initiating cells (Yu et al, </a:t>
            </a:r>
            <a:r>
              <a:rPr lang="en-US" altLang="zh-CN" sz="1600" i="1" dirty="0" smtClean="0"/>
              <a:t>Oncogene</a:t>
            </a:r>
            <a:r>
              <a:rPr lang="en-US" altLang="zh-CN" sz="1600" dirty="0" smtClean="0"/>
              <a:t> , 2014)</a:t>
            </a:r>
          </a:p>
          <a:p>
            <a:pPr lvl="1"/>
            <a:r>
              <a:rPr lang="en-US" altLang="zh-CN" sz="1600" dirty="0" smtClean="0"/>
              <a:t>Its homolog miR-30c, also in the same primary transcript, regulates paclitaxel resistance (</a:t>
            </a:r>
            <a:r>
              <a:rPr lang="en-US" altLang="zh-CN" sz="1600" dirty="0" err="1" smtClean="0"/>
              <a:t>Bockhorn</a:t>
            </a:r>
            <a:r>
              <a:rPr lang="en-US" altLang="zh-CN" sz="1600" dirty="0" smtClean="0"/>
              <a:t> et al, </a:t>
            </a:r>
            <a:r>
              <a:rPr lang="en-US" altLang="zh-CN" sz="1600" i="1" dirty="0" smtClean="0"/>
              <a:t>Nat </a:t>
            </a:r>
            <a:r>
              <a:rPr lang="en-US" altLang="zh-CN" sz="1600" i="1" dirty="0" err="1" smtClean="0"/>
              <a:t>Commun</a:t>
            </a:r>
            <a:r>
              <a:rPr lang="en-US" altLang="zh-CN" sz="1600" dirty="0" smtClean="0"/>
              <a:t>, 2013)</a:t>
            </a:r>
          </a:p>
          <a:p>
            <a:r>
              <a:rPr lang="en-US" altLang="zh-CN" sz="1800" dirty="0" smtClean="0"/>
              <a:t>miR-375</a:t>
            </a:r>
          </a:p>
          <a:p>
            <a:pPr lvl="1"/>
            <a:r>
              <a:rPr lang="en-US" altLang="zh-CN" sz="1600" dirty="0"/>
              <a:t>up-regulated in paclitaxel resistance cervical </a:t>
            </a:r>
            <a:r>
              <a:rPr lang="en-US" altLang="zh-CN" sz="1600" dirty="0" smtClean="0"/>
              <a:t>cancer (Shen et al, BJC, 2013; Shen et al, </a:t>
            </a:r>
            <a:r>
              <a:rPr lang="en-US" altLang="zh-CN" sz="1600" dirty="0" err="1" smtClean="0"/>
              <a:t>Plos</a:t>
            </a:r>
            <a:r>
              <a:rPr lang="en-US" altLang="zh-CN" sz="1600" dirty="0" smtClean="0"/>
              <a:t> One, 2014)</a:t>
            </a:r>
          </a:p>
        </p:txBody>
      </p:sp>
    </p:spTree>
    <p:extLst>
      <p:ext uri="{BB962C8B-B14F-4D97-AF65-F5344CB8AC3E}">
        <p14:creationId xmlns:p14="http://schemas.microsoft.com/office/powerpoint/2010/main" val="173145074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517391" y="620856"/>
            <a:ext cx="8214014" cy="633845"/>
          </a:xfrm>
        </p:spPr>
        <p:txBody>
          <a:bodyPr>
            <a:normAutofit/>
          </a:bodyPr>
          <a:lstStyle/>
          <a:p>
            <a:r>
              <a:rPr lang="en-US" altLang="zh-CN" sz="2400" dirty="0" smtClean="0">
                <a:latin typeface="Times New Roman" panose="02020603050405020304" pitchFamily="18" charset="0"/>
                <a:cs typeface="Times New Roman" panose="02020603050405020304" pitchFamily="18" charset="0"/>
              </a:rPr>
              <a:t>Evaluation </a:t>
            </a:r>
            <a:r>
              <a:rPr lang="en-US" altLang="zh-CN" sz="2400" dirty="0">
                <a:latin typeface="Times New Roman" panose="02020603050405020304" pitchFamily="18" charset="0"/>
                <a:cs typeface="Times New Roman" panose="02020603050405020304" pitchFamily="18" charset="0"/>
              </a:rPr>
              <a:t>of </a:t>
            </a:r>
            <a:r>
              <a:rPr lang="en-US" altLang="zh-CN" sz="2400" dirty="0" smtClean="0">
                <a:latin typeface="Times New Roman" panose="02020603050405020304" pitchFamily="18" charset="0"/>
                <a:cs typeface="Times New Roman" panose="02020603050405020304" pitchFamily="18" charset="0"/>
              </a:rPr>
              <a:t>drug </a:t>
            </a:r>
            <a:r>
              <a:rPr lang="en-US" altLang="zh-CN" sz="2400" dirty="0">
                <a:latin typeface="Times New Roman" panose="02020603050405020304" pitchFamily="18" charset="0"/>
                <a:cs typeface="Times New Roman" panose="02020603050405020304" pitchFamily="18" charset="0"/>
              </a:rPr>
              <a:t>response </a:t>
            </a:r>
            <a:r>
              <a:rPr lang="en-US" altLang="zh-CN" sz="2400" dirty="0" smtClean="0">
                <a:latin typeface="Times New Roman" panose="02020603050405020304" pitchFamily="18" charset="0"/>
                <a:cs typeface="Times New Roman" panose="02020603050405020304" pitchFamily="18" charset="0"/>
              </a:rPr>
              <a:t>predictions </a:t>
            </a:r>
            <a:r>
              <a:rPr lang="en-US" altLang="zh-CN" sz="2400" dirty="0">
                <a:latin typeface="Times New Roman" panose="02020603050405020304" pitchFamily="18" charset="0"/>
                <a:cs typeface="Times New Roman" panose="02020603050405020304" pitchFamily="18" charset="0"/>
              </a:rPr>
              <a:t>across cancer types</a:t>
            </a:r>
            <a:endParaRPr lang="zh-CN" altLang="en-US" sz="2400" dirty="0">
              <a:latin typeface="Times New Roman" panose="02020603050405020304" pitchFamily="18" charset="0"/>
              <a:cs typeface="Times New Roman" panose="02020603050405020304" pitchFamily="18" charset="0"/>
            </a:endParaRPr>
          </a:p>
        </p:txBody>
      </p:sp>
      <p:cxnSp>
        <p:nvCxnSpPr>
          <p:cNvPr id="13" name="直接连接符 12"/>
          <p:cNvCxnSpPr/>
          <p:nvPr/>
        </p:nvCxnSpPr>
        <p:spPr>
          <a:xfrm>
            <a:off x="94626" y="1231957"/>
            <a:ext cx="8832273"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5"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表格 2"/>
          <p:cNvGraphicFramePr>
            <a:graphicFrameLocks noGrp="1"/>
          </p:cNvGraphicFramePr>
          <p:nvPr>
            <p:extLst>
              <p:ext uri="{D42A27DB-BD31-4B8C-83A1-F6EECF244321}">
                <p14:modId xmlns:p14="http://schemas.microsoft.com/office/powerpoint/2010/main" val="2358121962"/>
              </p:ext>
            </p:extLst>
          </p:nvPr>
        </p:nvGraphicFramePr>
        <p:xfrm>
          <a:off x="789414" y="2313185"/>
          <a:ext cx="6904927" cy="3708473"/>
        </p:xfrm>
        <a:graphic>
          <a:graphicData uri="http://schemas.openxmlformats.org/drawingml/2006/table">
            <a:tbl>
              <a:tblPr/>
              <a:tblGrid>
                <a:gridCol w="2069925">
                  <a:extLst>
                    <a:ext uri="{9D8B030D-6E8A-4147-A177-3AD203B41FA5}">
                      <a16:colId xmlns:a16="http://schemas.microsoft.com/office/drawing/2014/main" val="20000"/>
                    </a:ext>
                  </a:extLst>
                </a:gridCol>
                <a:gridCol w="1085203">
                  <a:extLst>
                    <a:ext uri="{9D8B030D-6E8A-4147-A177-3AD203B41FA5}">
                      <a16:colId xmlns:a16="http://schemas.microsoft.com/office/drawing/2014/main" val="20001"/>
                    </a:ext>
                  </a:extLst>
                </a:gridCol>
                <a:gridCol w="1084658">
                  <a:extLst>
                    <a:ext uri="{9D8B030D-6E8A-4147-A177-3AD203B41FA5}">
                      <a16:colId xmlns:a16="http://schemas.microsoft.com/office/drawing/2014/main" val="20002"/>
                    </a:ext>
                  </a:extLst>
                </a:gridCol>
                <a:gridCol w="211873">
                  <a:extLst>
                    <a:ext uri="{9D8B030D-6E8A-4147-A177-3AD203B41FA5}">
                      <a16:colId xmlns:a16="http://schemas.microsoft.com/office/drawing/2014/main" val="20003"/>
                    </a:ext>
                  </a:extLst>
                </a:gridCol>
                <a:gridCol w="1494264">
                  <a:extLst>
                    <a:ext uri="{9D8B030D-6E8A-4147-A177-3AD203B41FA5}">
                      <a16:colId xmlns:a16="http://schemas.microsoft.com/office/drawing/2014/main" val="20004"/>
                    </a:ext>
                  </a:extLst>
                </a:gridCol>
                <a:gridCol w="959004">
                  <a:extLst>
                    <a:ext uri="{9D8B030D-6E8A-4147-A177-3AD203B41FA5}">
                      <a16:colId xmlns:a16="http://schemas.microsoft.com/office/drawing/2014/main" val="20005"/>
                    </a:ext>
                  </a:extLst>
                </a:gridCol>
              </a:tblGrid>
              <a:tr h="450058">
                <a:tc rowSpan="2">
                  <a:txBody>
                    <a:bodyPr/>
                    <a:lstStyle/>
                    <a:p>
                      <a:pPr algn="just" fontAlgn="ctr"/>
                      <a:r>
                        <a:rPr lang="en-US" sz="1200" b="0" i="0" u="none" strike="noStrike" dirty="0">
                          <a:solidFill>
                            <a:srgbClr val="000000"/>
                          </a:solidFill>
                          <a:effectLst/>
                          <a:latin typeface="Calibri" panose="020F0502020204030204" pitchFamily="34" charset="0"/>
                          <a:ea typeface="宋体" panose="02010600030101010101" pitchFamily="2" charset="-122"/>
                        </a:rPr>
                        <a:t>Dataset</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ctr" fontAlgn="ctr"/>
                      <a:r>
                        <a:rPr lang="en-US" sz="1200" b="0" i="0" u="none" strike="noStrike">
                          <a:solidFill>
                            <a:srgbClr val="000000"/>
                          </a:solidFill>
                          <a:effectLst/>
                          <a:latin typeface="Calibri" panose="020F0502020204030204" pitchFamily="34" charset="0"/>
                          <a:ea typeface="宋体" panose="02010600030101010101" pitchFamily="2" charset="-122"/>
                        </a:rPr>
                        <a:t>cisplatin (11*)</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algn="ctr" fontAlgn="ctr"/>
                      <a:r>
                        <a:rPr lang="zh-CN" altLang="en-US" sz="1200" b="0" i="0" u="none" strike="noStrike">
                          <a:solidFill>
                            <a:srgbClr val="000000"/>
                          </a:solidFill>
                          <a:effectLst/>
                          <a:latin typeface="Calibri" panose="020F0502020204030204" pitchFamily="34" charset="0"/>
                          <a:ea typeface="宋体" panose="02010600030101010101" pitchFamily="2" charset="-122"/>
                        </a:rPr>
                        <a:t>　</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gridSpan="2">
                  <a:txBody>
                    <a:bodyPr/>
                    <a:lstStyle/>
                    <a:p>
                      <a:pPr algn="ctr" fontAlgn="ctr"/>
                      <a:r>
                        <a:rPr lang="en-US" sz="1200" b="0" i="0" u="none" strike="noStrike">
                          <a:solidFill>
                            <a:srgbClr val="000000"/>
                          </a:solidFill>
                          <a:effectLst/>
                          <a:latin typeface="Calibri" panose="020F0502020204030204" pitchFamily="34" charset="0"/>
                          <a:ea typeface="宋体" panose="02010600030101010101" pitchFamily="2" charset="-122"/>
                        </a:rPr>
                        <a:t>carboplatin (10*)</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extLst>
                  <a:ext uri="{0D108BD9-81ED-4DB2-BD59-A6C34878D82A}">
                    <a16:rowId xmlns:a16="http://schemas.microsoft.com/office/drawing/2014/main" val="10000"/>
                  </a:ext>
                </a:extLst>
              </a:tr>
              <a:tr h="877612">
                <a:tc vMerge="1">
                  <a:txBody>
                    <a:bodyPr/>
                    <a:lstStyle/>
                    <a:p>
                      <a:endParaRPr lang="zh-CN" altLang="en-US"/>
                    </a:p>
                  </a:txBody>
                  <a:tcPr/>
                </a:tc>
                <a:tc>
                  <a:txBody>
                    <a:bodyPr/>
                    <a:lstStyle/>
                    <a:p>
                      <a:pPr algn="ctr" fontAlgn="ctr"/>
                      <a:r>
                        <a:rPr lang="en-US" sz="1200" b="0" i="0" u="none" strike="noStrike" dirty="0">
                          <a:solidFill>
                            <a:srgbClr val="000000"/>
                          </a:solidFill>
                          <a:effectLst/>
                          <a:latin typeface="Calibri" panose="020F0502020204030204" pitchFamily="34" charset="0"/>
                          <a:ea typeface="宋体" panose="02010600030101010101" pitchFamily="2" charset="-122"/>
                        </a:rPr>
                        <a:t>Non-responder</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Calibri" panose="020F0502020204030204" pitchFamily="34" charset="0"/>
                          <a:ea typeface="宋体" panose="02010600030101010101" pitchFamily="2" charset="-122"/>
                        </a:rPr>
                        <a:t>responder</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zh-CN" altLang="en-US" sz="1200" b="0" i="0" u="none" strike="noStrike" dirty="0">
                          <a:solidFill>
                            <a:srgbClr val="000000"/>
                          </a:solidFill>
                          <a:effectLst/>
                          <a:latin typeface="Calibri" panose="020F0502020204030204" pitchFamily="34" charset="0"/>
                          <a:ea typeface="宋体" panose="02010600030101010101" pitchFamily="2" charset="-122"/>
                        </a:rPr>
                        <a:t>　</a:t>
                      </a:r>
                    </a:p>
                  </a:txBody>
                  <a:tcPr marL="9525" marR="9525" marT="952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Calibri" panose="020F0502020204030204" pitchFamily="34" charset="0"/>
                          <a:ea typeface="宋体" panose="02010600030101010101" pitchFamily="2" charset="-122"/>
                        </a:rPr>
                        <a:t>Non-responder</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ea typeface="宋体" panose="02010600030101010101" pitchFamily="2" charset="-122"/>
                        </a:rPr>
                        <a:t>responder</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00551">
                <a:tc>
                  <a:txBody>
                    <a:bodyPr/>
                    <a:lstStyle/>
                    <a:p>
                      <a:pPr algn="l" fontAlgn="ctr"/>
                      <a:r>
                        <a:rPr lang="en-US" sz="1600" b="0" i="0" u="none" strike="noStrike" dirty="0">
                          <a:solidFill>
                            <a:srgbClr val="000000"/>
                          </a:solidFill>
                          <a:effectLst/>
                          <a:latin typeface="Calibri" panose="020F0502020204030204" pitchFamily="34" charset="0"/>
                          <a:ea typeface="宋体" panose="02010600030101010101" pitchFamily="2" charset="-122"/>
                        </a:rPr>
                        <a:t>Overall response*</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ctr"/>
                      <a:r>
                        <a:rPr lang="en-US" altLang="zh-CN" sz="1600" b="0" i="0" u="none" strike="noStrike" dirty="0">
                          <a:solidFill>
                            <a:srgbClr val="000000"/>
                          </a:solidFill>
                          <a:effectLst/>
                          <a:latin typeface="Calibri" panose="020F0502020204030204" pitchFamily="34" charset="0"/>
                          <a:ea typeface="宋体" panose="02010600030101010101" pitchFamily="2" charset="-122"/>
                        </a:rPr>
                        <a:t>75</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255</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ctr"/>
                      <a:r>
                        <a:rPr lang="zh-CN" altLang="en-US" sz="1600" b="0" i="0" u="none" strike="noStrike" dirty="0">
                          <a:solidFill>
                            <a:srgbClr val="000000"/>
                          </a:solidFill>
                          <a:effectLst/>
                          <a:latin typeface="Calibri" panose="020F0502020204030204" pitchFamily="34" charset="0"/>
                          <a:ea typeface="宋体" panose="02010600030101010101" pitchFamily="2" charset="-122"/>
                        </a:rPr>
                        <a:t>　</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58</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123</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2"/>
                  </a:ext>
                </a:extLst>
              </a:tr>
              <a:tr h="778599">
                <a:tc>
                  <a:txBody>
                    <a:bodyPr/>
                    <a:lstStyle/>
                    <a:p>
                      <a:pPr algn="l" fontAlgn="ctr"/>
                      <a:r>
                        <a:rPr lang="en-US" sz="1600" b="0" i="0" u="none" strike="noStrike">
                          <a:solidFill>
                            <a:srgbClr val="000000"/>
                          </a:solidFill>
                          <a:effectLst/>
                          <a:latin typeface="Calibri" panose="020F0502020204030204" pitchFamily="34" charset="0"/>
                          <a:ea typeface="宋体" panose="02010600030101010101" pitchFamily="2" charset="-122"/>
                        </a:rPr>
                        <a:t>Copy number alteration</a:t>
                      </a:r>
                    </a:p>
                  </a:txBody>
                  <a:tcPr marL="9525" marR="9525" marT="9525" marB="0" anchor="ctr">
                    <a:lnL>
                      <a:noFill/>
                    </a:lnL>
                    <a:lnR>
                      <a:noFill/>
                    </a:lnR>
                    <a:lnT>
                      <a:noFill/>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63</a:t>
                      </a:r>
                    </a:p>
                  </a:txBody>
                  <a:tcPr marL="9525" marR="9525" marT="9525" marB="0" anchor="ctr">
                    <a:lnL>
                      <a:noFill/>
                    </a:lnL>
                    <a:lnR>
                      <a:noFill/>
                    </a:lnR>
                    <a:lnT>
                      <a:noFill/>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236</a:t>
                      </a:r>
                    </a:p>
                  </a:txBody>
                  <a:tcPr marL="9525" marR="9525" marT="9525" marB="0" anchor="ctr">
                    <a:lnL>
                      <a:noFill/>
                    </a:lnL>
                    <a:lnR>
                      <a:noFill/>
                    </a:lnR>
                    <a:lnT>
                      <a:noFill/>
                    </a:lnT>
                    <a:lnB>
                      <a:noFill/>
                    </a:lnB>
                  </a:tcPr>
                </a:tc>
                <a:tc>
                  <a:txBody>
                    <a:bodyPr/>
                    <a:lstStyle/>
                    <a:p>
                      <a:pPr algn="ctr" fontAlgn="ctr"/>
                      <a:endParaRPr lang="zh-CN" altLang="en-US" sz="1600" b="0" i="0" u="none" strike="noStrike" dirty="0">
                        <a:solidFill>
                          <a:srgbClr val="000000"/>
                        </a:solidFill>
                        <a:effectLst/>
                        <a:latin typeface="Calibri" panose="020F0502020204030204" pitchFamily="34" charset="0"/>
                        <a:ea typeface="宋体" panose="02010600030101010101" pitchFamily="2" charset="-122"/>
                      </a:endParaRPr>
                    </a:p>
                  </a:txBody>
                  <a:tcPr marL="9525" marR="9525" marT="9525" marB="0" anchor="ctr">
                    <a:lnL>
                      <a:noFill/>
                    </a:lnL>
                    <a:lnR>
                      <a:noFill/>
                    </a:lnR>
                    <a:lnT>
                      <a:noFill/>
                    </a:lnT>
                    <a:lnB>
                      <a:noFill/>
                    </a:lnB>
                  </a:tcPr>
                </a:tc>
                <a:tc>
                  <a:txBody>
                    <a:bodyPr/>
                    <a:lstStyle/>
                    <a:p>
                      <a:pPr algn="ctr" fontAlgn="ctr"/>
                      <a:r>
                        <a:rPr lang="en-US" altLang="zh-CN" sz="1600" b="0" i="0" u="none" strike="noStrike" dirty="0">
                          <a:solidFill>
                            <a:srgbClr val="000000"/>
                          </a:solidFill>
                          <a:effectLst/>
                          <a:latin typeface="Calibri" panose="020F0502020204030204" pitchFamily="34" charset="0"/>
                          <a:ea typeface="宋体" panose="02010600030101010101" pitchFamily="2" charset="-122"/>
                        </a:rPr>
                        <a:t>49</a:t>
                      </a:r>
                    </a:p>
                  </a:txBody>
                  <a:tcPr marL="9525" marR="9525" marT="9525" marB="0" anchor="ctr">
                    <a:lnL>
                      <a:noFill/>
                    </a:lnL>
                    <a:lnR>
                      <a:noFill/>
                    </a:lnR>
                    <a:lnT>
                      <a:noFill/>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105</a:t>
                      </a:r>
                    </a:p>
                  </a:txBody>
                  <a:tcPr marL="9525" marR="9525" marT="9525" marB="0" anchor="ctr">
                    <a:lnL>
                      <a:noFill/>
                    </a:lnL>
                    <a:lnR>
                      <a:noFill/>
                    </a:lnR>
                    <a:lnT>
                      <a:noFill/>
                    </a:lnT>
                    <a:lnB>
                      <a:noFill/>
                    </a:lnB>
                  </a:tcPr>
                </a:tc>
                <a:extLst>
                  <a:ext uri="{0D108BD9-81ED-4DB2-BD59-A6C34878D82A}">
                    <a16:rowId xmlns:a16="http://schemas.microsoft.com/office/drawing/2014/main" val="10003"/>
                  </a:ext>
                </a:extLst>
              </a:tr>
              <a:tr h="400551">
                <a:tc>
                  <a:txBody>
                    <a:bodyPr/>
                    <a:lstStyle/>
                    <a:p>
                      <a:pPr algn="l" fontAlgn="ctr"/>
                      <a:r>
                        <a:rPr lang="en-US" sz="1600" b="0" i="0" u="none" strike="noStrike">
                          <a:solidFill>
                            <a:srgbClr val="000000"/>
                          </a:solidFill>
                          <a:effectLst/>
                          <a:latin typeface="Calibri" panose="020F0502020204030204" pitchFamily="34" charset="0"/>
                          <a:ea typeface="宋体" panose="02010600030101010101" pitchFamily="2" charset="-122"/>
                        </a:rPr>
                        <a:t>DNA Methylation</a:t>
                      </a:r>
                    </a:p>
                  </a:txBody>
                  <a:tcPr marL="9525" marR="9525" marT="9525" marB="0" anchor="ctr">
                    <a:lnL>
                      <a:noFill/>
                    </a:lnL>
                    <a:lnR>
                      <a:noFill/>
                    </a:lnR>
                    <a:lnT>
                      <a:noFill/>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55</a:t>
                      </a:r>
                    </a:p>
                  </a:txBody>
                  <a:tcPr marL="9525" marR="9525" marT="9525" marB="0" anchor="ctr">
                    <a:lnL>
                      <a:noFill/>
                    </a:lnL>
                    <a:lnR>
                      <a:noFill/>
                    </a:lnR>
                    <a:lnT>
                      <a:noFill/>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212</a:t>
                      </a:r>
                    </a:p>
                  </a:txBody>
                  <a:tcPr marL="9525" marR="9525" marT="9525" marB="0" anchor="ctr">
                    <a:lnL>
                      <a:noFill/>
                    </a:lnL>
                    <a:lnR>
                      <a:noFill/>
                    </a:lnR>
                    <a:lnT>
                      <a:noFill/>
                    </a:lnT>
                    <a:lnB>
                      <a:noFill/>
                    </a:lnB>
                  </a:tcPr>
                </a:tc>
                <a:tc>
                  <a:txBody>
                    <a:bodyPr/>
                    <a:lstStyle/>
                    <a:p>
                      <a:pPr algn="ctr" fontAlgn="ctr"/>
                      <a:endParaRPr lang="zh-CN" altLang="en-US" sz="1600" b="0" i="0" u="none" strike="noStrike">
                        <a:solidFill>
                          <a:srgbClr val="000000"/>
                        </a:solidFill>
                        <a:effectLst/>
                        <a:latin typeface="Calibri" panose="020F0502020204030204" pitchFamily="34" charset="0"/>
                        <a:ea typeface="宋体" panose="02010600030101010101" pitchFamily="2" charset="-122"/>
                      </a:endParaRPr>
                    </a:p>
                  </a:txBody>
                  <a:tcPr marL="9525" marR="9525" marT="9525" marB="0" anchor="ctr">
                    <a:lnL>
                      <a:noFill/>
                    </a:lnL>
                    <a:lnR>
                      <a:noFill/>
                    </a:lnR>
                    <a:lnT>
                      <a:noFill/>
                    </a:lnT>
                    <a:lnB>
                      <a:noFill/>
                    </a:lnB>
                  </a:tcPr>
                </a:tc>
                <a:tc>
                  <a:txBody>
                    <a:bodyPr/>
                    <a:lstStyle/>
                    <a:p>
                      <a:pPr algn="ctr" fontAlgn="ctr"/>
                      <a:r>
                        <a:rPr lang="en-US" altLang="zh-CN" sz="1600" b="0" i="0" u="none" strike="noStrike" dirty="0">
                          <a:solidFill>
                            <a:srgbClr val="000000"/>
                          </a:solidFill>
                          <a:effectLst/>
                          <a:latin typeface="Calibri" panose="020F0502020204030204" pitchFamily="34" charset="0"/>
                          <a:ea typeface="宋体" panose="02010600030101010101" pitchFamily="2" charset="-122"/>
                        </a:rPr>
                        <a:t>46</a:t>
                      </a:r>
                    </a:p>
                  </a:txBody>
                  <a:tcPr marL="9525" marR="9525" marT="9525" marB="0" anchor="ctr">
                    <a:lnL>
                      <a:noFill/>
                    </a:lnL>
                    <a:lnR>
                      <a:noFill/>
                    </a:lnR>
                    <a:lnT>
                      <a:noFill/>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109</a:t>
                      </a:r>
                    </a:p>
                  </a:txBody>
                  <a:tcPr marL="9525" marR="9525" marT="9525" marB="0" anchor="ctr">
                    <a:lnL>
                      <a:noFill/>
                    </a:lnL>
                    <a:lnR>
                      <a:noFill/>
                    </a:lnR>
                    <a:lnT>
                      <a:noFill/>
                    </a:lnT>
                    <a:lnB>
                      <a:noFill/>
                    </a:lnB>
                  </a:tcPr>
                </a:tc>
                <a:extLst>
                  <a:ext uri="{0D108BD9-81ED-4DB2-BD59-A6C34878D82A}">
                    <a16:rowId xmlns:a16="http://schemas.microsoft.com/office/drawing/2014/main" val="10004"/>
                  </a:ext>
                </a:extLst>
              </a:tr>
              <a:tr h="400551">
                <a:tc>
                  <a:txBody>
                    <a:bodyPr/>
                    <a:lstStyle/>
                    <a:p>
                      <a:pPr algn="l" fontAlgn="ctr"/>
                      <a:r>
                        <a:rPr lang="en-US" sz="1600" b="0" i="0" u="none" strike="noStrike">
                          <a:solidFill>
                            <a:srgbClr val="000000"/>
                          </a:solidFill>
                          <a:effectLst/>
                          <a:latin typeface="Calibri" panose="020F0502020204030204" pitchFamily="34" charset="0"/>
                          <a:ea typeface="宋体" panose="02010600030101010101" pitchFamily="2" charset="-122"/>
                        </a:rPr>
                        <a:t>mRNA expression</a:t>
                      </a:r>
                    </a:p>
                  </a:txBody>
                  <a:tcPr marL="9525" marR="9525" marT="9525" marB="0" anchor="ctr">
                    <a:lnL>
                      <a:noFill/>
                    </a:lnL>
                    <a:lnR>
                      <a:noFill/>
                    </a:lnR>
                    <a:lnT>
                      <a:noFill/>
                    </a:lnT>
                    <a:lnB>
                      <a:noFill/>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50</a:t>
                      </a:r>
                    </a:p>
                  </a:txBody>
                  <a:tcPr marL="9525" marR="9525" marT="9525" marB="0" anchor="ctr">
                    <a:lnL>
                      <a:noFill/>
                    </a:lnL>
                    <a:lnR>
                      <a:noFill/>
                    </a:lnR>
                    <a:lnT>
                      <a:noFill/>
                    </a:lnT>
                    <a:lnB>
                      <a:noFill/>
                    </a:lnB>
                  </a:tcPr>
                </a:tc>
                <a:tc>
                  <a:txBody>
                    <a:bodyPr/>
                    <a:lstStyle/>
                    <a:p>
                      <a:pPr algn="ctr" fontAlgn="ctr"/>
                      <a:r>
                        <a:rPr lang="en-US" altLang="zh-CN" sz="1600" b="0" i="0" u="none" strike="noStrike" dirty="0">
                          <a:solidFill>
                            <a:srgbClr val="000000"/>
                          </a:solidFill>
                          <a:effectLst/>
                          <a:latin typeface="Calibri" panose="020F0502020204030204" pitchFamily="34" charset="0"/>
                          <a:ea typeface="宋体" panose="02010600030101010101" pitchFamily="2" charset="-122"/>
                        </a:rPr>
                        <a:t>222</a:t>
                      </a:r>
                    </a:p>
                  </a:txBody>
                  <a:tcPr marL="9525" marR="9525" marT="9525" marB="0" anchor="ctr">
                    <a:lnL>
                      <a:noFill/>
                    </a:lnL>
                    <a:lnR>
                      <a:noFill/>
                    </a:lnR>
                    <a:lnT>
                      <a:noFill/>
                    </a:lnT>
                    <a:lnB>
                      <a:noFill/>
                    </a:lnB>
                  </a:tcPr>
                </a:tc>
                <a:tc>
                  <a:txBody>
                    <a:bodyPr/>
                    <a:lstStyle/>
                    <a:p>
                      <a:pPr algn="ctr" fontAlgn="ctr"/>
                      <a:endParaRPr lang="zh-CN" altLang="en-US" sz="1600" b="0" i="0" u="none" strike="noStrike">
                        <a:solidFill>
                          <a:srgbClr val="000000"/>
                        </a:solidFill>
                        <a:effectLst/>
                        <a:latin typeface="Calibri" panose="020F0502020204030204" pitchFamily="34" charset="0"/>
                        <a:ea typeface="宋体" panose="02010600030101010101" pitchFamily="2" charset="-122"/>
                      </a:endParaRPr>
                    </a:p>
                  </a:txBody>
                  <a:tcPr marL="9525" marR="9525" marT="9525" marB="0" anchor="ctr">
                    <a:lnL>
                      <a:noFill/>
                    </a:lnL>
                    <a:lnR>
                      <a:noFill/>
                    </a:lnR>
                    <a:lnT>
                      <a:noFill/>
                    </a:lnT>
                    <a:lnB>
                      <a:noFill/>
                    </a:lnB>
                  </a:tcPr>
                </a:tc>
                <a:tc>
                  <a:txBody>
                    <a:bodyPr/>
                    <a:lstStyle/>
                    <a:p>
                      <a:pPr algn="ctr" fontAlgn="ctr"/>
                      <a:r>
                        <a:rPr lang="en-US" altLang="zh-CN" sz="1600" b="0" i="0" u="none" strike="noStrike" dirty="0">
                          <a:solidFill>
                            <a:srgbClr val="000000"/>
                          </a:solidFill>
                          <a:effectLst/>
                          <a:latin typeface="Calibri" panose="020F0502020204030204" pitchFamily="34" charset="0"/>
                          <a:ea typeface="宋体" panose="02010600030101010101" pitchFamily="2" charset="-122"/>
                        </a:rPr>
                        <a:t>47</a:t>
                      </a:r>
                    </a:p>
                  </a:txBody>
                  <a:tcPr marL="9525" marR="9525" marT="9525" marB="0" anchor="ctr">
                    <a:lnL>
                      <a:noFill/>
                    </a:lnL>
                    <a:lnR>
                      <a:noFill/>
                    </a:lnR>
                    <a:lnT>
                      <a:noFill/>
                    </a:lnT>
                    <a:lnB>
                      <a:noFill/>
                    </a:lnB>
                  </a:tcPr>
                </a:tc>
                <a:tc>
                  <a:txBody>
                    <a:bodyPr/>
                    <a:lstStyle/>
                    <a:p>
                      <a:pPr algn="ctr" fontAlgn="ctr"/>
                      <a:r>
                        <a:rPr lang="en-US" altLang="zh-CN" sz="1600" b="0" i="0" u="none" strike="noStrike" dirty="0">
                          <a:solidFill>
                            <a:srgbClr val="000000"/>
                          </a:solidFill>
                          <a:effectLst/>
                          <a:latin typeface="Calibri" panose="020F0502020204030204" pitchFamily="34" charset="0"/>
                          <a:ea typeface="宋体" panose="02010600030101010101" pitchFamily="2" charset="-122"/>
                        </a:rPr>
                        <a:t>106</a:t>
                      </a:r>
                    </a:p>
                  </a:txBody>
                  <a:tcPr marL="9525" marR="9525" marT="9525" marB="0" anchor="ctr">
                    <a:lnL>
                      <a:noFill/>
                    </a:lnL>
                    <a:lnR>
                      <a:noFill/>
                    </a:lnR>
                    <a:lnT>
                      <a:noFill/>
                    </a:lnT>
                    <a:lnB>
                      <a:noFill/>
                    </a:lnB>
                  </a:tcPr>
                </a:tc>
                <a:extLst>
                  <a:ext uri="{0D108BD9-81ED-4DB2-BD59-A6C34878D82A}">
                    <a16:rowId xmlns:a16="http://schemas.microsoft.com/office/drawing/2014/main" val="10005"/>
                  </a:ext>
                </a:extLst>
              </a:tr>
              <a:tr h="400551">
                <a:tc>
                  <a:txBody>
                    <a:bodyPr/>
                    <a:lstStyle/>
                    <a:p>
                      <a:pPr algn="l" fontAlgn="ctr"/>
                      <a:r>
                        <a:rPr lang="en-US" sz="1600" b="0" i="0" u="none" strike="noStrike">
                          <a:solidFill>
                            <a:srgbClr val="000000"/>
                          </a:solidFill>
                          <a:effectLst/>
                          <a:latin typeface="Calibri" panose="020F0502020204030204" pitchFamily="34" charset="0"/>
                          <a:ea typeface="宋体" panose="02010600030101010101" pitchFamily="2" charset="-122"/>
                        </a:rPr>
                        <a:t>miRNA expression</a:t>
                      </a:r>
                    </a:p>
                  </a:txBody>
                  <a:tcPr marL="9525" marR="9525" marT="952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55</a:t>
                      </a:r>
                    </a:p>
                  </a:txBody>
                  <a:tcPr marL="9525" marR="9525" marT="952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231</a:t>
                      </a:r>
                    </a:p>
                  </a:txBody>
                  <a:tcPr marL="9525" marR="9525" marT="952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ctr"/>
                      <a:endParaRPr lang="zh-CN" altLang="en-US" sz="1600" b="0" i="0" u="none" strike="noStrike">
                        <a:solidFill>
                          <a:srgbClr val="000000"/>
                        </a:solidFill>
                        <a:effectLst/>
                        <a:latin typeface="Calibri" panose="020F0502020204030204" pitchFamily="34" charset="0"/>
                        <a:ea typeface="宋体" panose="02010600030101010101" pitchFamily="2" charset="-122"/>
                      </a:endParaRPr>
                    </a:p>
                  </a:txBody>
                  <a:tcPr marL="9525" marR="9525" marT="952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ctr"/>
                      <a:r>
                        <a:rPr lang="en-US" altLang="zh-CN" sz="1600" b="0" i="0" u="none" strike="noStrike">
                          <a:solidFill>
                            <a:srgbClr val="000000"/>
                          </a:solidFill>
                          <a:effectLst/>
                          <a:latin typeface="Calibri" panose="020F0502020204030204" pitchFamily="34" charset="0"/>
                          <a:ea typeface="宋体" panose="02010600030101010101" pitchFamily="2" charset="-122"/>
                        </a:rPr>
                        <a:t>49</a:t>
                      </a:r>
                    </a:p>
                  </a:txBody>
                  <a:tcPr marL="9525" marR="9525" marT="9525"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ctr"/>
                      <a:r>
                        <a:rPr lang="en-US" altLang="zh-CN" sz="1600" b="0" i="0" u="none" strike="noStrike" dirty="0">
                          <a:solidFill>
                            <a:srgbClr val="000000"/>
                          </a:solidFill>
                          <a:effectLst/>
                          <a:latin typeface="Calibri" panose="020F0502020204030204" pitchFamily="34" charset="0"/>
                          <a:ea typeface="宋体" panose="02010600030101010101" pitchFamily="2" charset="-122"/>
                        </a:rPr>
                        <a:t>102</a:t>
                      </a:r>
                    </a:p>
                  </a:txBody>
                  <a:tcPr marL="9525" marR="9525" marT="9525"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4833657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肿瘤精准医疗要考虑病人的基因组信息</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aphicFrame>
        <p:nvGraphicFramePr>
          <p:cNvPr id="5"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3" name="内容占位符 2"/>
          <p:cNvSpPr>
            <a:spLocks noGrp="1"/>
          </p:cNvSpPr>
          <p:nvPr>
            <p:ph idx="1"/>
          </p:nvPr>
        </p:nvSpPr>
        <p:spPr>
          <a:xfrm>
            <a:off x="628649" y="1678202"/>
            <a:ext cx="7886700" cy="4351338"/>
          </a:xfrm>
        </p:spPr>
        <p:txBody>
          <a:bodyPr>
            <a:normAutofit/>
          </a:bodyPr>
          <a:lstStyle/>
          <a:p>
            <a:pPr>
              <a:lnSpc>
                <a:spcPct val="150000"/>
              </a:lnSpc>
            </a:pPr>
            <a:r>
              <a:rPr lang="zh-CN" altLang="en-US" sz="2400" dirty="0" smtClean="0">
                <a:latin typeface="华文楷体" panose="02010600040101010101" pitchFamily="2" charset="-122"/>
                <a:ea typeface="华文楷体" panose="02010600040101010101" pitchFamily="2" charset="-122"/>
              </a:rPr>
              <a:t>体外细胞系复现病人</a:t>
            </a:r>
            <a:r>
              <a:rPr lang="zh-CN" altLang="en-US" sz="2400" dirty="0">
                <a:latin typeface="华文楷体" panose="02010600040101010101" pitchFamily="2" charset="-122"/>
                <a:ea typeface="华文楷体" panose="02010600040101010101" pitchFamily="2" charset="-122"/>
              </a:rPr>
              <a:t>体内</a:t>
            </a:r>
            <a:r>
              <a:rPr lang="zh-CN" altLang="en-US" sz="2400" dirty="0" smtClean="0">
                <a:latin typeface="华文楷体" panose="02010600040101010101" pitchFamily="2" charset="-122"/>
                <a:ea typeface="华文楷体" panose="02010600040101010101" pitchFamily="2" charset="-122"/>
              </a:rPr>
              <a:t>分子变异这一议题仍有争论（</a:t>
            </a:r>
            <a:r>
              <a:rPr lang="en-US" altLang="zh-CN" sz="2400" dirty="0" err="1" smtClean="0">
                <a:latin typeface="华文楷体" panose="02010600040101010101" pitchFamily="2" charset="-122"/>
                <a:ea typeface="华文楷体" panose="02010600040101010101" pitchFamily="2" charset="-122"/>
              </a:rPr>
              <a:t>Goodspeed</a:t>
            </a:r>
            <a:r>
              <a:rPr lang="en-US" altLang="zh-CN" sz="2400" dirty="0" smtClean="0">
                <a:latin typeface="华文楷体" panose="02010600040101010101" pitchFamily="2" charset="-122"/>
                <a:ea typeface="华文楷体" panose="02010600040101010101" pitchFamily="2" charset="-122"/>
              </a:rPr>
              <a:t> </a:t>
            </a:r>
            <a:r>
              <a:rPr lang="en-US" altLang="zh-CN" sz="2400" i="1" dirty="0" smtClean="0">
                <a:latin typeface="华文楷体" panose="02010600040101010101" pitchFamily="2" charset="-122"/>
                <a:ea typeface="华文楷体" panose="02010600040101010101" pitchFamily="2" charset="-122"/>
              </a:rPr>
              <a:t>et al</a:t>
            </a:r>
            <a:r>
              <a:rPr lang="en-US" altLang="zh-CN" sz="2400" dirty="0" smtClean="0">
                <a:latin typeface="华文楷体" panose="02010600040101010101" pitchFamily="2" charset="-122"/>
                <a:ea typeface="华文楷体" panose="02010600040101010101" pitchFamily="2" charset="-122"/>
              </a:rPr>
              <a:t>, 2015</a:t>
            </a:r>
            <a:r>
              <a:rPr lang="zh-CN" altLang="en-US" sz="2400" dirty="0" smtClean="0">
                <a:latin typeface="华文楷体" panose="02010600040101010101" pitchFamily="2" charset="-122"/>
                <a:ea typeface="华文楷体" panose="02010600040101010101" pitchFamily="2" charset="-122"/>
              </a:rPr>
              <a:t>）</a:t>
            </a:r>
            <a:endParaRPr lang="en-US" altLang="zh-CN" sz="2400" dirty="0" smtClean="0">
              <a:latin typeface="华文楷体" panose="02010600040101010101" pitchFamily="2" charset="-122"/>
              <a:ea typeface="华文楷体" panose="02010600040101010101" pitchFamily="2" charset="-122"/>
            </a:endParaRPr>
          </a:p>
          <a:p>
            <a:pPr>
              <a:lnSpc>
                <a:spcPct val="150000"/>
              </a:lnSpc>
            </a:pPr>
            <a:r>
              <a:rPr lang="en-US" altLang="zh-CN" sz="2400" dirty="0" smtClean="0">
                <a:latin typeface="华文楷体" panose="02010600040101010101" pitchFamily="2" charset="-122"/>
                <a:ea typeface="华文楷体" panose="02010600040101010101" pitchFamily="2" charset="-122"/>
              </a:rPr>
              <a:t>TCGA</a:t>
            </a:r>
            <a:r>
              <a:rPr lang="zh-CN" altLang="en-US" sz="2400" dirty="0" smtClean="0">
                <a:latin typeface="华文楷体" panose="02010600040101010101" pitchFamily="2" charset="-122"/>
                <a:ea typeface="华文楷体" panose="02010600040101010101" pitchFamily="2" charset="-122"/>
              </a:rPr>
              <a:t>大规模临床分子数据可用于研究病人基因组信息与临床药物响应的关系</a:t>
            </a:r>
            <a:endParaRPr lang="en-US" altLang="zh-CN" sz="2400" dirty="0" smtClean="0">
              <a:latin typeface="华文楷体" panose="02010600040101010101" pitchFamily="2" charset="-122"/>
              <a:ea typeface="华文楷体" panose="02010600040101010101" pitchFamily="2" charset="-122"/>
            </a:endParaRPr>
          </a:p>
          <a:p>
            <a:pPr lvl="1">
              <a:lnSpc>
                <a:spcPct val="150000"/>
              </a:lnSpc>
            </a:pPr>
            <a:r>
              <a:rPr lang="zh-CN" altLang="en-US" sz="2000" dirty="0" smtClean="0">
                <a:latin typeface="华文楷体" panose="02010600040101010101" pitchFamily="2" charset="-122"/>
                <a:ea typeface="华文楷体" panose="02010600040101010101" pitchFamily="2" charset="-122"/>
              </a:rPr>
              <a:t>不同组学数据分析一种肿瘤、跨肿瘤（</a:t>
            </a:r>
            <a:r>
              <a:rPr lang="en-US" altLang="zh-CN" sz="2000" dirty="0" smtClean="0">
                <a:latin typeface="华文楷体" panose="02010600040101010101" pitchFamily="2" charset="-122"/>
                <a:ea typeface="华文楷体" panose="02010600040101010101" pitchFamily="2" charset="-122"/>
              </a:rPr>
              <a:t>pan-cancer</a:t>
            </a:r>
            <a:r>
              <a:rPr lang="zh-CN" altLang="en-US" sz="2000" dirty="0" smtClean="0">
                <a:latin typeface="华文楷体" panose="02010600040101010101" pitchFamily="2" charset="-122"/>
                <a:ea typeface="华文楷体" panose="02010600040101010101" pitchFamily="2" charset="-122"/>
              </a:rPr>
              <a:t>）</a:t>
            </a:r>
            <a:endParaRPr lang="en-US" altLang="zh-CN" sz="2000" dirty="0" smtClean="0">
              <a:latin typeface="华文楷体" panose="02010600040101010101" pitchFamily="2" charset="-122"/>
              <a:ea typeface="华文楷体" panose="02010600040101010101" pitchFamily="2" charset="-122"/>
            </a:endParaRPr>
          </a:p>
          <a:p>
            <a:pPr lvl="1">
              <a:lnSpc>
                <a:spcPct val="150000"/>
              </a:lnSpc>
            </a:pPr>
            <a:r>
              <a:rPr lang="zh-CN" altLang="en-US" sz="2000" dirty="0" smtClean="0">
                <a:latin typeface="华文楷体" panose="02010600040101010101" pitchFamily="2" charset="-122"/>
                <a:ea typeface="华文楷体" panose="02010600040101010101" pitchFamily="2" charset="-122"/>
              </a:rPr>
              <a:t>分子数据的临床应用价值，如病人的预后分析（</a:t>
            </a:r>
            <a:r>
              <a:rPr lang="en-US" altLang="zh-CN" sz="2000" dirty="0" smtClean="0">
                <a:latin typeface="华文楷体" panose="02010600040101010101" pitchFamily="2" charset="-122"/>
                <a:ea typeface="华文楷体" panose="02010600040101010101" pitchFamily="2" charset="-122"/>
              </a:rPr>
              <a:t>Yuan </a:t>
            </a:r>
            <a:r>
              <a:rPr lang="en-US" altLang="zh-CN" sz="2000" i="1" dirty="0" smtClean="0">
                <a:latin typeface="华文楷体" panose="02010600040101010101" pitchFamily="2" charset="-122"/>
                <a:ea typeface="华文楷体" panose="02010600040101010101" pitchFamily="2" charset="-122"/>
              </a:rPr>
              <a:t>et al</a:t>
            </a:r>
            <a:r>
              <a:rPr lang="en-US" altLang="zh-CN" sz="2000" dirty="0" smtClean="0">
                <a:latin typeface="华文楷体" panose="02010600040101010101" pitchFamily="2" charset="-122"/>
                <a:ea typeface="华文楷体" panose="02010600040101010101" pitchFamily="2" charset="-122"/>
              </a:rPr>
              <a:t>, 2014</a:t>
            </a:r>
            <a:r>
              <a:rPr lang="zh-CN" altLang="en-US" sz="2000" dirty="0" smtClean="0">
                <a:latin typeface="华文楷体" panose="02010600040101010101" pitchFamily="2" charset="-122"/>
                <a:ea typeface="华文楷体" panose="02010600040101010101" pitchFamily="2" charset="-122"/>
              </a:rPr>
              <a:t>）</a:t>
            </a:r>
            <a:endParaRPr lang="en-US" altLang="zh-CN" sz="1600"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418512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a:latin typeface="华文楷体" panose="02010600040101010101" pitchFamily="2" charset="-122"/>
                <a:ea typeface="华文楷体" panose="02010600040101010101" pitchFamily="2" charset="-122"/>
                <a:cs typeface="Times New Roman" panose="02020603050405020304" pitchFamily="18" charset="0"/>
              </a:rPr>
              <a:t>评估</a:t>
            </a:r>
            <a:r>
              <a:rPr lang="en-US" altLang="zh-CN" sz="2800" dirty="0" smtClean="0">
                <a:latin typeface="华文楷体" panose="02010600040101010101" pitchFamily="2" charset="-122"/>
                <a:ea typeface="华文楷体" panose="02010600040101010101" pitchFamily="2" charset="-122"/>
                <a:cs typeface="Times New Roman" panose="02020603050405020304" pitchFamily="18" charset="0"/>
              </a:rPr>
              <a:t>TCGA</a:t>
            </a:r>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分子数据预测病人药物响应的性能</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aphicFrame>
        <p:nvGraphicFramePr>
          <p:cNvPr id="5" name="内容占位符 5"/>
          <p:cNvGraphicFramePr>
            <a:graphicFrameLocks/>
          </p:cNvGraphicFramePr>
          <p:nvPr>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3" name="内容占位符 2"/>
          <p:cNvSpPr>
            <a:spLocks noGrp="1"/>
          </p:cNvSpPr>
          <p:nvPr>
            <p:ph idx="1"/>
          </p:nvPr>
        </p:nvSpPr>
        <p:spPr>
          <a:xfrm>
            <a:off x="628649" y="1678202"/>
            <a:ext cx="7886700" cy="4351338"/>
          </a:xfrm>
        </p:spPr>
        <p:txBody>
          <a:bodyPr>
            <a:normAutofit/>
          </a:bodyPr>
          <a:lstStyle/>
          <a:p>
            <a:pPr>
              <a:lnSpc>
                <a:spcPct val="150000"/>
              </a:lnSpc>
            </a:pPr>
            <a:r>
              <a:rPr lang="zh-CN" altLang="en-US" sz="2400" dirty="0" smtClean="0">
                <a:latin typeface="华文楷体" panose="02010600040101010101" pitchFamily="2" charset="-122"/>
                <a:ea typeface="华文楷体" panose="02010600040101010101" pitchFamily="2" charset="-122"/>
              </a:rPr>
              <a:t>重注释</a:t>
            </a:r>
            <a:r>
              <a:rPr lang="en-US" altLang="zh-CN" sz="2400" dirty="0" smtClean="0">
                <a:latin typeface="华文楷体" panose="02010600040101010101" pitchFamily="2" charset="-122"/>
                <a:ea typeface="华文楷体" panose="02010600040101010101" pitchFamily="2" charset="-122"/>
              </a:rPr>
              <a:t>TCGA</a:t>
            </a:r>
            <a:r>
              <a:rPr lang="zh-CN" altLang="en-US" sz="2400" dirty="0" smtClean="0">
                <a:latin typeface="华文楷体" panose="02010600040101010101" pitchFamily="2" charset="-122"/>
                <a:ea typeface="华文楷体" panose="02010600040101010101" pitchFamily="2" charset="-122"/>
              </a:rPr>
              <a:t>中各类肿瘤病人的用药信息</a:t>
            </a:r>
            <a:endParaRPr lang="en-US" altLang="zh-CN" sz="2400" dirty="0" smtClean="0">
              <a:latin typeface="华文楷体" panose="02010600040101010101" pitchFamily="2" charset="-122"/>
              <a:ea typeface="华文楷体" panose="02010600040101010101" pitchFamily="2" charset="-122"/>
            </a:endParaRPr>
          </a:p>
          <a:p>
            <a:pPr lvl="1">
              <a:lnSpc>
                <a:spcPct val="150000"/>
              </a:lnSpc>
            </a:pPr>
            <a:r>
              <a:rPr lang="zh-CN" altLang="en-US" sz="2000" dirty="0" smtClean="0">
                <a:latin typeface="华文楷体" panose="02010600040101010101" pitchFamily="2" charset="-122"/>
                <a:ea typeface="华文楷体" panose="02010600040101010101" pitchFamily="2" charset="-122"/>
              </a:rPr>
              <a:t>规范化药物名称（</a:t>
            </a:r>
            <a:r>
              <a:rPr lang="en-US" altLang="zh-CN" sz="2000" dirty="0" err="1" smtClean="0">
                <a:latin typeface="华文楷体" panose="02010600040101010101" pitchFamily="2" charset="-122"/>
                <a:ea typeface="华文楷体" panose="02010600040101010101" pitchFamily="2" charset="-122"/>
              </a:rPr>
              <a:t>Drugbank</a:t>
            </a:r>
            <a:r>
              <a:rPr lang="zh-CN" altLang="en-US" sz="2000" dirty="0" smtClean="0">
                <a:latin typeface="华文楷体" panose="02010600040101010101" pitchFamily="2" charset="-122"/>
                <a:ea typeface="华文楷体" panose="02010600040101010101" pitchFamily="2" charset="-122"/>
              </a:rPr>
              <a:t>，</a:t>
            </a:r>
            <a:r>
              <a:rPr lang="en-US" altLang="zh-CN" sz="2000" dirty="0" smtClean="0">
                <a:latin typeface="华文楷体" panose="02010600040101010101" pitchFamily="2" charset="-122"/>
                <a:ea typeface="华文楷体" panose="02010600040101010101" pitchFamily="2" charset="-122"/>
              </a:rPr>
              <a:t>NCI drug dictionary</a:t>
            </a:r>
            <a:r>
              <a:rPr lang="zh-CN" altLang="en-US" sz="2000" dirty="0" smtClean="0">
                <a:latin typeface="华文楷体" panose="02010600040101010101" pitchFamily="2" charset="-122"/>
                <a:ea typeface="华文楷体" panose="02010600040101010101" pitchFamily="2" charset="-122"/>
              </a:rPr>
              <a:t>）</a:t>
            </a:r>
            <a:endParaRPr lang="en-US" altLang="zh-CN" sz="2000" dirty="0" smtClean="0">
              <a:latin typeface="华文楷体" panose="02010600040101010101" pitchFamily="2" charset="-122"/>
              <a:ea typeface="华文楷体" panose="02010600040101010101" pitchFamily="2" charset="-122"/>
            </a:endParaRPr>
          </a:p>
          <a:p>
            <a:pPr lvl="1">
              <a:lnSpc>
                <a:spcPct val="150000"/>
              </a:lnSpc>
            </a:pPr>
            <a:r>
              <a:rPr lang="en-US" altLang="zh-CN" sz="2000" dirty="0" smtClean="0">
                <a:latin typeface="华文楷体" panose="02010600040101010101" pitchFamily="2" charset="-122"/>
                <a:ea typeface="华文楷体" panose="02010600040101010101" pitchFamily="2" charset="-122"/>
              </a:rPr>
              <a:t>152</a:t>
            </a:r>
            <a:r>
              <a:rPr lang="zh-CN" altLang="en-US" sz="2000" dirty="0" smtClean="0">
                <a:latin typeface="华文楷体" panose="02010600040101010101" pitchFamily="2" charset="-122"/>
                <a:ea typeface="华文楷体" panose="02010600040101010101" pitchFamily="2" charset="-122"/>
              </a:rPr>
              <a:t>个药物，</a:t>
            </a:r>
            <a:r>
              <a:rPr lang="en-US" altLang="zh-CN" sz="2000" dirty="0" smtClean="0">
                <a:latin typeface="华文楷体" panose="02010600040101010101" pitchFamily="2" charset="-122"/>
                <a:ea typeface="华文楷体" panose="02010600040101010101" pitchFamily="2" charset="-122"/>
              </a:rPr>
              <a:t>2572</a:t>
            </a:r>
            <a:r>
              <a:rPr lang="zh-CN" altLang="en-US" sz="2000" dirty="0" smtClean="0">
                <a:latin typeface="华文楷体" panose="02010600040101010101" pitchFamily="2" charset="-122"/>
                <a:ea typeface="华文楷体" panose="02010600040101010101" pitchFamily="2" charset="-122"/>
              </a:rPr>
              <a:t>对药物</a:t>
            </a:r>
            <a:r>
              <a:rPr lang="en-US" altLang="zh-CN" sz="2000" dirty="0" smtClean="0">
                <a:latin typeface="华文楷体" panose="02010600040101010101" pitchFamily="2" charset="-122"/>
                <a:ea typeface="华文楷体" panose="02010600040101010101" pitchFamily="2" charset="-122"/>
              </a:rPr>
              <a:t>-</a:t>
            </a:r>
            <a:r>
              <a:rPr lang="zh-CN" altLang="en-US" sz="2000" dirty="0" smtClean="0">
                <a:latin typeface="华文楷体" panose="02010600040101010101" pitchFamily="2" charset="-122"/>
                <a:ea typeface="华文楷体" panose="02010600040101010101" pitchFamily="2" charset="-122"/>
              </a:rPr>
              <a:t>病人</a:t>
            </a:r>
            <a:r>
              <a:rPr lang="en-US" altLang="zh-CN" sz="2000" dirty="0" smtClean="0">
                <a:latin typeface="华文楷体" panose="02010600040101010101" pitchFamily="2" charset="-122"/>
                <a:ea typeface="华文楷体" panose="02010600040101010101" pitchFamily="2" charset="-122"/>
              </a:rPr>
              <a:t>-</a:t>
            </a:r>
            <a:r>
              <a:rPr lang="zh-CN" altLang="en-US" sz="2000" dirty="0" smtClean="0">
                <a:latin typeface="华文楷体" panose="02010600040101010101" pitchFamily="2" charset="-122"/>
                <a:ea typeface="华文楷体" panose="02010600040101010101" pitchFamily="2" charset="-122"/>
              </a:rPr>
              <a:t>响应记录</a:t>
            </a:r>
            <a:endParaRPr lang="en-US" altLang="zh-CN" sz="2000" dirty="0" smtClean="0">
              <a:latin typeface="华文楷体" panose="02010600040101010101" pitchFamily="2" charset="-122"/>
              <a:ea typeface="华文楷体" panose="02010600040101010101" pitchFamily="2" charset="-122"/>
            </a:endParaRPr>
          </a:p>
          <a:p>
            <a:pPr lvl="1">
              <a:lnSpc>
                <a:spcPct val="150000"/>
              </a:lnSpc>
            </a:pPr>
            <a:r>
              <a:rPr lang="zh-CN" altLang="en-US" sz="2000" dirty="0" smtClean="0">
                <a:latin typeface="华文楷体" panose="02010600040101010101" pitchFamily="2" charset="-122"/>
                <a:ea typeface="华文楷体" panose="02010600040101010101" pitchFamily="2" charset="-122"/>
              </a:rPr>
              <a:t>集中分析</a:t>
            </a:r>
            <a:r>
              <a:rPr lang="en-US" altLang="zh-CN" sz="2000" dirty="0" smtClean="0">
                <a:latin typeface="华文楷体" panose="02010600040101010101" pitchFamily="2" charset="-122"/>
                <a:ea typeface="华文楷体" panose="02010600040101010101" pitchFamily="2" charset="-122"/>
              </a:rPr>
              <a:t>cisplatin, paclitaxel, fluorouracil</a:t>
            </a:r>
            <a:r>
              <a:rPr lang="zh-CN" altLang="en-US" sz="2000" dirty="0" smtClean="0">
                <a:latin typeface="华文楷体" panose="02010600040101010101" pitchFamily="2" charset="-122"/>
                <a:ea typeface="华文楷体" panose="02010600040101010101" pitchFamily="2" charset="-122"/>
              </a:rPr>
              <a:t>和</a:t>
            </a:r>
            <a:r>
              <a:rPr lang="en-US" altLang="zh-CN" sz="2000" dirty="0" smtClean="0">
                <a:latin typeface="华文楷体" panose="02010600040101010101" pitchFamily="2" charset="-122"/>
                <a:ea typeface="华文楷体" panose="02010600040101010101" pitchFamily="2" charset="-122"/>
              </a:rPr>
              <a:t>carboplatin</a:t>
            </a:r>
            <a:r>
              <a:rPr lang="zh-CN" altLang="en-US" sz="2000" dirty="0" smtClean="0">
                <a:latin typeface="华文楷体" panose="02010600040101010101" pitchFamily="2" charset="-122"/>
                <a:ea typeface="华文楷体" panose="02010600040101010101" pitchFamily="2" charset="-122"/>
              </a:rPr>
              <a:t>等四个药物</a:t>
            </a:r>
            <a:endParaRPr lang="en-US" altLang="zh-CN" dirty="0">
              <a:latin typeface="华文楷体" panose="02010600040101010101" pitchFamily="2" charset="-122"/>
              <a:ea typeface="华文楷体" panose="02010600040101010101" pitchFamily="2" charset="-122"/>
            </a:endParaRPr>
          </a:p>
          <a:p>
            <a:pPr>
              <a:lnSpc>
                <a:spcPct val="150000"/>
              </a:lnSpc>
            </a:pPr>
            <a:r>
              <a:rPr lang="zh-CN" altLang="en-US" sz="2400" dirty="0" smtClean="0">
                <a:latin typeface="华文楷体" panose="02010600040101010101" pitchFamily="2" charset="-122"/>
                <a:ea typeface="华文楷体" panose="02010600040101010101" pitchFamily="2" charset="-122"/>
              </a:rPr>
              <a:t>构建计算框架，分析不同组学数据在单个癌症类型中的预测性能</a:t>
            </a:r>
            <a:endParaRPr lang="en-US" altLang="zh-CN" sz="2400" dirty="0" smtClean="0">
              <a:latin typeface="华文楷体" panose="02010600040101010101" pitchFamily="2" charset="-122"/>
              <a:ea typeface="华文楷体" panose="02010600040101010101" pitchFamily="2" charset="-122"/>
            </a:endParaRPr>
          </a:p>
          <a:p>
            <a:pPr>
              <a:lnSpc>
                <a:spcPct val="150000"/>
              </a:lnSpc>
            </a:pPr>
            <a:r>
              <a:rPr lang="zh-CN" altLang="en-US" sz="2400" dirty="0" smtClean="0">
                <a:latin typeface="华文楷体" panose="02010600040101010101" pitchFamily="2" charset="-122"/>
                <a:ea typeface="华文楷体" panose="02010600040101010101" pitchFamily="2" charset="-122"/>
              </a:rPr>
              <a:t>分析不同组学数据在跨肿瘤类型中的预测性能</a:t>
            </a:r>
            <a:endParaRPr lang="en-US" altLang="zh-CN" sz="2400" dirty="0" smtClean="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2031014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en-US" altLang="zh-CN" sz="2800" dirty="0" smtClean="0">
                <a:latin typeface="华文楷体" panose="02010600040101010101" pitchFamily="2" charset="-122"/>
                <a:ea typeface="华文楷体" panose="02010600040101010101" pitchFamily="2" charset="-122"/>
                <a:cs typeface="Times New Roman" panose="02020603050405020304" pitchFamily="18" charset="0"/>
              </a:rPr>
              <a:t>TCGA</a:t>
            </a:r>
            <a:r>
              <a:rPr lang="zh-CN" altLang="en-US" sz="2800" dirty="0">
                <a:latin typeface="华文楷体" panose="02010600040101010101" pitchFamily="2" charset="-122"/>
                <a:ea typeface="华文楷体" panose="02010600040101010101" pitchFamily="2" charset="-122"/>
                <a:cs typeface="Times New Roman" panose="02020603050405020304" pitchFamily="18" charset="0"/>
              </a:rPr>
              <a:t>的</a:t>
            </a:r>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病人分子数据与用药信息</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aphicFrame>
        <p:nvGraphicFramePr>
          <p:cNvPr id="5" name="内容占位符 5"/>
          <p:cNvGraphicFramePr>
            <a:graphicFrameLocks/>
          </p:cNvGraphicFramePr>
          <p:nvPr>
            <p:extLst>
              <p:ext uri="{D42A27DB-BD31-4B8C-83A1-F6EECF244321}">
                <p14:modId xmlns:p14="http://schemas.microsoft.com/office/powerpoint/2010/main" val="3734210311"/>
              </p:ext>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4" name="表格 13"/>
          <p:cNvGraphicFramePr>
            <a:graphicFrameLocks noGrp="1"/>
          </p:cNvGraphicFramePr>
          <p:nvPr>
            <p:extLst>
              <p:ext uri="{D42A27DB-BD31-4B8C-83A1-F6EECF244321}">
                <p14:modId xmlns:p14="http://schemas.microsoft.com/office/powerpoint/2010/main" val="3493595629"/>
              </p:ext>
            </p:extLst>
          </p:nvPr>
        </p:nvGraphicFramePr>
        <p:xfrm>
          <a:off x="4253154" y="4133038"/>
          <a:ext cx="3755571" cy="1695664"/>
        </p:xfrm>
        <a:graphic>
          <a:graphicData uri="http://schemas.openxmlformats.org/drawingml/2006/table">
            <a:tbl>
              <a:tblPr firstRow="1" bandRow="1">
                <a:tableStyleId>{2D5ABB26-0587-4C30-8999-92F81FD0307C}</a:tableStyleId>
              </a:tblPr>
              <a:tblGrid>
                <a:gridCol w="3755571">
                  <a:extLst>
                    <a:ext uri="{9D8B030D-6E8A-4147-A177-3AD203B41FA5}">
                      <a16:colId xmlns:a16="http://schemas.microsoft.com/office/drawing/2014/main" val="20000"/>
                    </a:ext>
                  </a:extLst>
                </a:gridCol>
              </a:tblGrid>
              <a:tr h="0">
                <a:tc>
                  <a:txBody>
                    <a:bodyPr/>
                    <a:lstStyle/>
                    <a:p>
                      <a:pPr algn="ctr"/>
                      <a:r>
                        <a:rPr lang="zh-CN" altLang="en-US" sz="1400" dirty="0" smtClean="0"/>
                        <a:t>医生评估用药效果</a:t>
                      </a:r>
                      <a:endParaRPr lang="zh-CN" altLang="en-US" sz="14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47716">
                <a:tc>
                  <a:txBody>
                    <a:bodyPr/>
                    <a:lstStyle/>
                    <a:p>
                      <a:pPr algn="ctr"/>
                      <a:r>
                        <a:rPr lang="en-US" altLang="zh-CN" sz="1400" dirty="0" smtClean="0"/>
                        <a:t>Complete response</a:t>
                      </a:r>
                      <a:endParaRPr lang="zh-CN" altLang="en-US" sz="1400" dirty="0"/>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1"/>
                  </a:ext>
                </a:extLst>
              </a:tr>
              <a:tr h="347716">
                <a:tc>
                  <a:txBody>
                    <a:bodyPr/>
                    <a:lstStyle/>
                    <a:p>
                      <a:pPr algn="ctr"/>
                      <a:r>
                        <a:rPr lang="en-US" altLang="zh-CN" sz="1400" dirty="0" smtClean="0"/>
                        <a:t>Partial</a:t>
                      </a:r>
                      <a:r>
                        <a:rPr lang="en-US" altLang="zh-CN" sz="1400" baseline="0" dirty="0" smtClean="0"/>
                        <a:t> response</a:t>
                      </a:r>
                      <a:endParaRPr lang="zh-CN" altLang="en-US" sz="1400" dirty="0"/>
                    </a:p>
                  </a:txBody>
                  <a:tcPr/>
                </a:tc>
                <a:extLst>
                  <a:ext uri="{0D108BD9-81ED-4DB2-BD59-A6C34878D82A}">
                    <a16:rowId xmlns:a16="http://schemas.microsoft.com/office/drawing/2014/main" val="10002"/>
                  </a:ext>
                </a:extLst>
              </a:tr>
              <a:tr h="347716">
                <a:tc>
                  <a:txBody>
                    <a:bodyPr/>
                    <a:lstStyle/>
                    <a:p>
                      <a:pPr algn="ctr"/>
                      <a:r>
                        <a:rPr lang="en-US" altLang="zh-CN" sz="1400" dirty="0" smtClean="0"/>
                        <a:t>Stable Disease</a:t>
                      </a:r>
                      <a:endParaRPr lang="zh-CN" altLang="en-US" sz="1400" dirty="0"/>
                    </a:p>
                  </a:txBody>
                  <a:tcPr/>
                </a:tc>
                <a:extLst>
                  <a:ext uri="{0D108BD9-81ED-4DB2-BD59-A6C34878D82A}">
                    <a16:rowId xmlns:a16="http://schemas.microsoft.com/office/drawing/2014/main" val="10003"/>
                  </a:ext>
                </a:extLst>
              </a:tr>
              <a:tr h="347716">
                <a:tc>
                  <a:txBody>
                    <a:bodyPr/>
                    <a:lstStyle/>
                    <a:p>
                      <a:pPr algn="ctr"/>
                      <a:r>
                        <a:rPr lang="en-US" altLang="zh-CN" sz="1400" dirty="0" smtClean="0"/>
                        <a:t>Clinical</a:t>
                      </a:r>
                      <a:r>
                        <a:rPr lang="en-US" altLang="zh-CN" sz="1400" baseline="0" dirty="0" smtClean="0"/>
                        <a:t> Progressive Disease</a:t>
                      </a:r>
                      <a:endParaRPr lang="zh-CN" altLang="en-US" sz="1400"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5" name="燕尾形箭头 14"/>
          <p:cNvSpPr/>
          <p:nvPr/>
        </p:nvSpPr>
        <p:spPr>
          <a:xfrm>
            <a:off x="694024" y="2151713"/>
            <a:ext cx="7848600" cy="525600"/>
          </a:xfrm>
          <a:prstGeom prst="notchedRightArrow">
            <a:avLst/>
          </a:prstGeom>
          <a:solidFill>
            <a:schemeClr val="bg2"/>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6" name="任意多边形 15"/>
          <p:cNvSpPr/>
          <p:nvPr/>
        </p:nvSpPr>
        <p:spPr>
          <a:xfrm>
            <a:off x="697558" y="1550569"/>
            <a:ext cx="1700402" cy="387148"/>
          </a:xfrm>
          <a:custGeom>
            <a:avLst/>
            <a:gdLst>
              <a:gd name="connsiteX0" fmla="*/ 0 w 1700402"/>
              <a:gd name="connsiteY0" fmla="*/ 0 h 1198698"/>
              <a:gd name="connsiteX1" fmla="*/ 1700402 w 1700402"/>
              <a:gd name="connsiteY1" fmla="*/ 0 h 1198698"/>
              <a:gd name="connsiteX2" fmla="*/ 1700402 w 1700402"/>
              <a:gd name="connsiteY2" fmla="*/ 1198698 h 1198698"/>
              <a:gd name="connsiteX3" fmla="*/ 0 w 1700402"/>
              <a:gd name="connsiteY3" fmla="*/ 1198698 h 1198698"/>
              <a:gd name="connsiteX4" fmla="*/ 0 w 1700402"/>
              <a:gd name="connsiteY4" fmla="*/ 0 h 1198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402" h="1198698">
                <a:moveTo>
                  <a:pt x="0" y="0"/>
                </a:moveTo>
                <a:lnTo>
                  <a:pt x="1700402" y="0"/>
                </a:lnTo>
                <a:lnTo>
                  <a:pt x="1700402" y="1198698"/>
                </a:lnTo>
                <a:lnTo>
                  <a:pt x="0" y="119869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92456" numCol="1" spcCol="1270" anchor="b" anchorCtr="0">
            <a:noAutofit/>
          </a:bodyPr>
          <a:lstStyle/>
          <a:p>
            <a:pPr lvl="0" algn="ctr" defTabSz="577850">
              <a:lnSpc>
                <a:spcPct val="90000"/>
              </a:lnSpc>
              <a:spcBef>
                <a:spcPct val="0"/>
              </a:spcBef>
              <a:spcAft>
                <a:spcPct val="35000"/>
              </a:spcAft>
            </a:pPr>
            <a:r>
              <a:rPr lang="zh-CN" altLang="en-US" sz="1600" dirty="0" smtClean="0">
                <a:latin typeface="Times New Roman" panose="02020603050405020304" pitchFamily="18" charset="0"/>
                <a:cs typeface="Times New Roman" panose="02020603050405020304" pitchFamily="18" charset="0"/>
              </a:rPr>
              <a:t>初步诊断</a:t>
            </a:r>
            <a:endParaRPr lang="zh-CN" altLang="en-US" sz="1600" kern="1200" dirty="0">
              <a:latin typeface="Times New Roman" panose="02020603050405020304" pitchFamily="18" charset="0"/>
              <a:cs typeface="Times New Roman" panose="02020603050405020304" pitchFamily="18" charset="0"/>
            </a:endParaRPr>
          </a:p>
        </p:txBody>
      </p:sp>
      <p:sp>
        <p:nvSpPr>
          <p:cNvPr id="17" name="椭圆 16"/>
          <p:cNvSpPr/>
          <p:nvPr/>
        </p:nvSpPr>
        <p:spPr>
          <a:xfrm>
            <a:off x="1421760" y="2280150"/>
            <a:ext cx="251999" cy="251999"/>
          </a:xfrm>
          <a:prstGeom prst="ellipse">
            <a:avLst/>
          </a:pr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任意多边形 17"/>
          <p:cNvSpPr/>
          <p:nvPr/>
        </p:nvSpPr>
        <p:spPr>
          <a:xfrm>
            <a:off x="2247585" y="2891309"/>
            <a:ext cx="838558" cy="401568"/>
          </a:xfrm>
          <a:custGeom>
            <a:avLst/>
            <a:gdLst>
              <a:gd name="connsiteX0" fmla="*/ 0 w 1700402"/>
              <a:gd name="connsiteY0" fmla="*/ 0 h 1198698"/>
              <a:gd name="connsiteX1" fmla="*/ 1700402 w 1700402"/>
              <a:gd name="connsiteY1" fmla="*/ 0 h 1198698"/>
              <a:gd name="connsiteX2" fmla="*/ 1700402 w 1700402"/>
              <a:gd name="connsiteY2" fmla="*/ 1198698 h 1198698"/>
              <a:gd name="connsiteX3" fmla="*/ 0 w 1700402"/>
              <a:gd name="connsiteY3" fmla="*/ 1198698 h 1198698"/>
              <a:gd name="connsiteX4" fmla="*/ 0 w 1700402"/>
              <a:gd name="connsiteY4" fmla="*/ 0 h 1198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402" h="1198698">
                <a:moveTo>
                  <a:pt x="0" y="0"/>
                </a:moveTo>
                <a:lnTo>
                  <a:pt x="1700402" y="0"/>
                </a:lnTo>
                <a:lnTo>
                  <a:pt x="1700402" y="1198698"/>
                </a:lnTo>
                <a:lnTo>
                  <a:pt x="0" y="119869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92456" numCol="1" spcCol="1270" anchor="t" anchorCtr="0">
            <a:noAutofit/>
          </a:bodyPr>
          <a:lstStyle/>
          <a:p>
            <a:pPr lvl="0" algn="ctr" defTabSz="577850">
              <a:lnSpc>
                <a:spcPct val="90000"/>
              </a:lnSpc>
              <a:spcBef>
                <a:spcPct val="0"/>
              </a:spcBef>
              <a:spcAft>
                <a:spcPct val="35000"/>
              </a:spcAft>
            </a:pPr>
            <a:r>
              <a:rPr lang="zh-CN" altLang="en-US" sz="1600" kern="1200" dirty="0" smtClean="0">
                <a:latin typeface="Times New Roman" panose="02020603050405020304" pitchFamily="18" charset="0"/>
                <a:cs typeface="Times New Roman" panose="02020603050405020304" pitchFamily="18" charset="0"/>
              </a:rPr>
              <a:t>手术</a:t>
            </a:r>
            <a:endParaRPr lang="zh-CN" altLang="en-US" sz="1600" kern="1200" dirty="0">
              <a:latin typeface="Times New Roman" panose="02020603050405020304" pitchFamily="18" charset="0"/>
              <a:cs typeface="Times New Roman" panose="02020603050405020304" pitchFamily="18" charset="0"/>
            </a:endParaRPr>
          </a:p>
        </p:txBody>
      </p:sp>
      <p:sp>
        <p:nvSpPr>
          <p:cNvPr id="19" name="椭圆 18"/>
          <p:cNvSpPr/>
          <p:nvPr/>
        </p:nvSpPr>
        <p:spPr>
          <a:xfrm>
            <a:off x="2571979" y="2288146"/>
            <a:ext cx="251999" cy="251999"/>
          </a:xfrm>
          <a:prstGeom prst="ellipse">
            <a:avLst/>
          </a:pr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椭圆 19"/>
          <p:cNvSpPr/>
          <p:nvPr/>
        </p:nvSpPr>
        <p:spPr>
          <a:xfrm>
            <a:off x="3933347" y="2281856"/>
            <a:ext cx="251999" cy="251999"/>
          </a:xfrm>
          <a:prstGeom prst="ellipse">
            <a:avLst/>
          </a:pr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任意多边形 20"/>
          <p:cNvSpPr/>
          <p:nvPr/>
        </p:nvSpPr>
        <p:spPr>
          <a:xfrm>
            <a:off x="5249516" y="2866588"/>
            <a:ext cx="1700402" cy="695589"/>
          </a:xfrm>
          <a:custGeom>
            <a:avLst/>
            <a:gdLst>
              <a:gd name="connsiteX0" fmla="*/ 0 w 1700402"/>
              <a:gd name="connsiteY0" fmla="*/ 0 h 1198698"/>
              <a:gd name="connsiteX1" fmla="*/ 1700402 w 1700402"/>
              <a:gd name="connsiteY1" fmla="*/ 0 h 1198698"/>
              <a:gd name="connsiteX2" fmla="*/ 1700402 w 1700402"/>
              <a:gd name="connsiteY2" fmla="*/ 1198698 h 1198698"/>
              <a:gd name="connsiteX3" fmla="*/ 0 w 1700402"/>
              <a:gd name="connsiteY3" fmla="*/ 1198698 h 1198698"/>
              <a:gd name="connsiteX4" fmla="*/ 0 w 1700402"/>
              <a:gd name="connsiteY4" fmla="*/ 0 h 1198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402" h="1198698">
                <a:moveTo>
                  <a:pt x="0" y="0"/>
                </a:moveTo>
                <a:lnTo>
                  <a:pt x="1700402" y="0"/>
                </a:lnTo>
                <a:lnTo>
                  <a:pt x="1700402" y="1198698"/>
                </a:lnTo>
                <a:lnTo>
                  <a:pt x="0" y="119869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92456" numCol="1" spcCol="1270" anchor="t" anchorCtr="0">
            <a:noAutofit/>
          </a:bodyPr>
          <a:lstStyle/>
          <a:p>
            <a:pPr lvl="0" algn="ctr" defTabSz="577850">
              <a:lnSpc>
                <a:spcPct val="90000"/>
              </a:lnSpc>
              <a:spcBef>
                <a:spcPct val="0"/>
              </a:spcBef>
              <a:spcAft>
                <a:spcPct val="35000"/>
              </a:spcAft>
            </a:pPr>
            <a:r>
              <a:rPr lang="zh-CN" altLang="en-US" sz="1600" dirty="0" smtClean="0">
                <a:latin typeface="Times New Roman" panose="02020603050405020304" pitchFamily="18" charset="0"/>
                <a:cs typeface="Times New Roman" panose="02020603050405020304" pitchFamily="18" charset="0"/>
              </a:rPr>
              <a:t>再次用药</a:t>
            </a:r>
            <a:endParaRPr lang="en-US" altLang="zh-CN" sz="1600" kern="1200" dirty="0" smtClean="0">
              <a:latin typeface="Times New Roman" panose="02020603050405020304" pitchFamily="18" charset="0"/>
              <a:cs typeface="Times New Roman" panose="02020603050405020304" pitchFamily="18" charset="0"/>
            </a:endParaRPr>
          </a:p>
        </p:txBody>
      </p:sp>
      <p:sp>
        <p:nvSpPr>
          <p:cNvPr id="22" name="椭圆 21"/>
          <p:cNvSpPr/>
          <p:nvPr/>
        </p:nvSpPr>
        <p:spPr>
          <a:xfrm>
            <a:off x="5680932" y="2281856"/>
            <a:ext cx="251999" cy="251999"/>
          </a:xfrm>
          <a:prstGeom prst="ellipse">
            <a:avLst/>
          </a:pr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pic>
        <p:nvPicPr>
          <p:cNvPr id="23" name="图片 22"/>
          <p:cNvPicPr>
            <a:picLocks noChangeAspect="1"/>
          </p:cNvPicPr>
          <p:nvPr/>
        </p:nvPicPr>
        <p:blipFill rotWithShape="1">
          <a:blip r:embed="rId8">
            <a:extLst>
              <a:ext uri="{28A0092B-C50C-407E-A947-70E740481C1C}">
                <a14:useLocalDpi xmlns:a14="http://schemas.microsoft.com/office/drawing/2010/main" val="0"/>
              </a:ext>
            </a:extLst>
          </a:blip>
          <a:srcRect l="42895" t="8203" b="18582"/>
          <a:stretch/>
        </p:blipFill>
        <p:spPr>
          <a:xfrm>
            <a:off x="669461" y="3428598"/>
            <a:ext cx="3011212" cy="2840440"/>
          </a:xfrm>
          <a:prstGeom prst="rect">
            <a:avLst/>
          </a:prstGeom>
        </p:spPr>
      </p:pic>
      <p:cxnSp>
        <p:nvCxnSpPr>
          <p:cNvPr id="24" name="直接箭头连接符 23"/>
          <p:cNvCxnSpPr/>
          <p:nvPr/>
        </p:nvCxnSpPr>
        <p:spPr>
          <a:xfrm>
            <a:off x="6099717" y="3343363"/>
            <a:ext cx="3851" cy="60806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p:nvPr/>
        </p:nvCxnSpPr>
        <p:spPr>
          <a:xfrm flipV="1">
            <a:off x="4059346" y="1924402"/>
            <a:ext cx="0" cy="27609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椭圆 25"/>
          <p:cNvSpPr/>
          <p:nvPr/>
        </p:nvSpPr>
        <p:spPr>
          <a:xfrm>
            <a:off x="4573539" y="2284955"/>
            <a:ext cx="252000" cy="252000"/>
          </a:xfrm>
          <a:prstGeom prst="ellipse">
            <a:avLst/>
          </a:pr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cxnSp>
        <p:nvCxnSpPr>
          <p:cNvPr id="27" name="直接箭头连接符 26"/>
          <p:cNvCxnSpPr/>
          <p:nvPr/>
        </p:nvCxnSpPr>
        <p:spPr>
          <a:xfrm flipV="1">
            <a:off x="4220247" y="2414010"/>
            <a:ext cx="342901" cy="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6287884" y="2284460"/>
            <a:ext cx="252000" cy="252000"/>
          </a:xfrm>
          <a:prstGeom prst="ellipse">
            <a:avLst/>
          </a:pr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cxnSp>
        <p:nvCxnSpPr>
          <p:cNvPr id="29" name="直接箭头连接符 28"/>
          <p:cNvCxnSpPr/>
          <p:nvPr/>
        </p:nvCxnSpPr>
        <p:spPr>
          <a:xfrm flipV="1">
            <a:off x="5944983" y="2434792"/>
            <a:ext cx="342901" cy="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p:nvPr/>
        </p:nvCxnSpPr>
        <p:spPr>
          <a:xfrm flipH="1">
            <a:off x="2709746" y="2589357"/>
            <a:ext cx="27" cy="27397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p:nvPr/>
        </p:nvCxnSpPr>
        <p:spPr>
          <a:xfrm flipV="1">
            <a:off x="1547759" y="1905027"/>
            <a:ext cx="0" cy="27609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p:nvPr/>
        </p:nvCxnSpPr>
        <p:spPr>
          <a:xfrm>
            <a:off x="4725523" y="2587714"/>
            <a:ext cx="0" cy="2522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任意多边形 32"/>
          <p:cNvSpPr/>
          <p:nvPr/>
        </p:nvSpPr>
        <p:spPr>
          <a:xfrm>
            <a:off x="3007895" y="1531747"/>
            <a:ext cx="2007950" cy="476172"/>
          </a:xfrm>
          <a:custGeom>
            <a:avLst/>
            <a:gdLst>
              <a:gd name="connsiteX0" fmla="*/ 0 w 1700402"/>
              <a:gd name="connsiteY0" fmla="*/ 0 h 1198698"/>
              <a:gd name="connsiteX1" fmla="*/ 1700402 w 1700402"/>
              <a:gd name="connsiteY1" fmla="*/ 0 h 1198698"/>
              <a:gd name="connsiteX2" fmla="*/ 1700402 w 1700402"/>
              <a:gd name="connsiteY2" fmla="*/ 1198698 h 1198698"/>
              <a:gd name="connsiteX3" fmla="*/ 0 w 1700402"/>
              <a:gd name="connsiteY3" fmla="*/ 1198698 h 1198698"/>
              <a:gd name="connsiteX4" fmla="*/ 0 w 1700402"/>
              <a:gd name="connsiteY4" fmla="*/ 0 h 1198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402" h="1198698">
                <a:moveTo>
                  <a:pt x="0" y="0"/>
                </a:moveTo>
                <a:lnTo>
                  <a:pt x="1700402" y="0"/>
                </a:lnTo>
                <a:lnTo>
                  <a:pt x="1700402" y="1198698"/>
                </a:lnTo>
                <a:lnTo>
                  <a:pt x="0" y="119869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92456" numCol="1" spcCol="1270" anchor="t" anchorCtr="0">
            <a:noAutofit/>
          </a:bodyPr>
          <a:lstStyle/>
          <a:p>
            <a:pPr lvl="0" algn="ctr" defTabSz="577850">
              <a:lnSpc>
                <a:spcPct val="90000"/>
              </a:lnSpc>
              <a:spcBef>
                <a:spcPct val="0"/>
              </a:spcBef>
              <a:spcAft>
                <a:spcPct val="35000"/>
              </a:spcAft>
            </a:pPr>
            <a:r>
              <a:rPr lang="zh-CN" altLang="en-US" sz="1600" dirty="0" smtClean="0">
                <a:latin typeface="Times New Roman" panose="02020603050405020304" pitchFamily="18" charset="0"/>
                <a:cs typeface="Times New Roman" panose="02020603050405020304" pitchFamily="18" charset="0"/>
              </a:rPr>
              <a:t>开始用药</a:t>
            </a:r>
            <a:endParaRPr lang="zh-CN" altLang="en-US" sz="1600" kern="1200" dirty="0">
              <a:latin typeface="Times New Roman" panose="02020603050405020304" pitchFamily="18" charset="0"/>
              <a:cs typeface="Times New Roman" panose="02020603050405020304" pitchFamily="18" charset="0"/>
            </a:endParaRPr>
          </a:p>
        </p:txBody>
      </p:sp>
      <p:sp>
        <p:nvSpPr>
          <p:cNvPr id="34" name="任意多边形 33"/>
          <p:cNvSpPr/>
          <p:nvPr/>
        </p:nvSpPr>
        <p:spPr>
          <a:xfrm>
            <a:off x="6813193" y="2234877"/>
            <a:ext cx="1700402" cy="387148"/>
          </a:xfrm>
          <a:custGeom>
            <a:avLst/>
            <a:gdLst>
              <a:gd name="connsiteX0" fmla="*/ 0 w 1700402"/>
              <a:gd name="connsiteY0" fmla="*/ 0 h 1198698"/>
              <a:gd name="connsiteX1" fmla="*/ 1700402 w 1700402"/>
              <a:gd name="connsiteY1" fmla="*/ 0 h 1198698"/>
              <a:gd name="connsiteX2" fmla="*/ 1700402 w 1700402"/>
              <a:gd name="connsiteY2" fmla="*/ 1198698 h 1198698"/>
              <a:gd name="connsiteX3" fmla="*/ 0 w 1700402"/>
              <a:gd name="connsiteY3" fmla="*/ 1198698 h 1198698"/>
              <a:gd name="connsiteX4" fmla="*/ 0 w 1700402"/>
              <a:gd name="connsiteY4" fmla="*/ 0 h 1198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402" h="1198698">
                <a:moveTo>
                  <a:pt x="0" y="0"/>
                </a:moveTo>
                <a:lnTo>
                  <a:pt x="1700402" y="0"/>
                </a:lnTo>
                <a:lnTo>
                  <a:pt x="1700402" y="1198698"/>
                </a:lnTo>
                <a:lnTo>
                  <a:pt x="0" y="119869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92456" numCol="1" spcCol="1270" anchor="b" anchorCtr="0">
            <a:noAutofit/>
          </a:bodyPr>
          <a:lstStyle/>
          <a:p>
            <a:pPr lvl="0" algn="ctr" defTabSz="577850">
              <a:lnSpc>
                <a:spcPct val="90000"/>
              </a:lnSpc>
              <a:spcBef>
                <a:spcPct val="0"/>
              </a:spcBef>
              <a:spcAft>
                <a:spcPct val="35000"/>
              </a:spcAft>
            </a:pPr>
            <a:r>
              <a:rPr lang="zh-CN" altLang="en-US" sz="1700" kern="1200" dirty="0" smtClean="0">
                <a:latin typeface="Times New Roman" panose="02020603050405020304" pitchFamily="18" charset="0"/>
                <a:cs typeface="Times New Roman" panose="02020603050405020304" pitchFamily="18" charset="0"/>
              </a:rPr>
              <a:t>病人治疗</a:t>
            </a:r>
            <a:endParaRPr lang="zh-CN" altLang="en-US" sz="1700" kern="1200" dirty="0">
              <a:latin typeface="Times New Roman" panose="02020603050405020304" pitchFamily="18" charset="0"/>
              <a:cs typeface="Times New Roman" panose="02020603050405020304" pitchFamily="18" charset="0"/>
            </a:endParaRPr>
          </a:p>
        </p:txBody>
      </p:sp>
      <p:sp>
        <p:nvSpPr>
          <p:cNvPr id="35" name="任意多边形 34"/>
          <p:cNvSpPr/>
          <p:nvPr/>
        </p:nvSpPr>
        <p:spPr>
          <a:xfrm>
            <a:off x="3527748" y="2863327"/>
            <a:ext cx="1985577" cy="498473"/>
          </a:xfrm>
          <a:custGeom>
            <a:avLst/>
            <a:gdLst>
              <a:gd name="connsiteX0" fmla="*/ 0 w 1700402"/>
              <a:gd name="connsiteY0" fmla="*/ 0 h 1198698"/>
              <a:gd name="connsiteX1" fmla="*/ 1700402 w 1700402"/>
              <a:gd name="connsiteY1" fmla="*/ 0 h 1198698"/>
              <a:gd name="connsiteX2" fmla="*/ 1700402 w 1700402"/>
              <a:gd name="connsiteY2" fmla="*/ 1198698 h 1198698"/>
              <a:gd name="connsiteX3" fmla="*/ 0 w 1700402"/>
              <a:gd name="connsiteY3" fmla="*/ 1198698 h 1198698"/>
              <a:gd name="connsiteX4" fmla="*/ 0 w 1700402"/>
              <a:gd name="connsiteY4" fmla="*/ 0 h 1198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0402" h="1198698">
                <a:moveTo>
                  <a:pt x="0" y="0"/>
                </a:moveTo>
                <a:lnTo>
                  <a:pt x="1700402" y="0"/>
                </a:lnTo>
                <a:lnTo>
                  <a:pt x="1700402" y="1198698"/>
                </a:lnTo>
                <a:lnTo>
                  <a:pt x="0" y="119869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92456" numCol="1" spcCol="1270" anchor="t" anchorCtr="0">
            <a:noAutofit/>
          </a:bodyPr>
          <a:lstStyle/>
          <a:p>
            <a:pPr lvl="0" algn="ctr" defTabSz="577850">
              <a:lnSpc>
                <a:spcPct val="90000"/>
              </a:lnSpc>
              <a:spcBef>
                <a:spcPct val="0"/>
              </a:spcBef>
              <a:spcAft>
                <a:spcPct val="35000"/>
              </a:spcAft>
            </a:pPr>
            <a:r>
              <a:rPr lang="zh-CN" altLang="en-US" sz="1600" kern="1200" dirty="0" smtClean="0">
                <a:latin typeface="Times New Roman" panose="02020603050405020304" pitchFamily="18" charset="0"/>
                <a:cs typeface="Times New Roman" panose="02020603050405020304" pitchFamily="18" charset="0"/>
              </a:rPr>
              <a:t>停止用药</a:t>
            </a:r>
            <a:endParaRPr lang="zh-CN" altLang="en-US" sz="1600" kern="1200" dirty="0">
              <a:latin typeface="Times New Roman" panose="02020603050405020304" pitchFamily="18" charset="0"/>
              <a:cs typeface="Times New Roman" panose="02020603050405020304" pitchFamily="18" charset="0"/>
            </a:endParaRPr>
          </a:p>
        </p:txBody>
      </p:sp>
      <p:cxnSp>
        <p:nvCxnSpPr>
          <p:cNvPr id="36" name="直接箭头连接符 35"/>
          <p:cNvCxnSpPr/>
          <p:nvPr/>
        </p:nvCxnSpPr>
        <p:spPr>
          <a:xfrm>
            <a:off x="4841954" y="3325394"/>
            <a:ext cx="924611" cy="62603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p:nvPr/>
        </p:nvCxnSpPr>
        <p:spPr>
          <a:xfrm>
            <a:off x="6099717" y="2596168"/>
            <a:ext cx="0" cy="2522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15252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图片 37" descr="C:\Users\zding\workspace\projects\drug_sensitivity\data\drug\responses_all_cancers-01.tif"/>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577" y="89209"/>
            <a:ext cx="5723510" cy="6768791"/>
          </a:xfrm>
          <a:prstGeom prst="rect">
            <a:avLst/>
          </a:prstGeom>
          <a:noFill/>
          <a:ln>
            <a:noFill/>
          </a:ln>
        </p:spPr>
      </p:pic>
      <p:graphicFrame>
        <p:nvGraphicFramePr>
          <p:cNvPr id="3" name="表格 2"/>
          <p:cNvGraphicFramePr>
            <a:graphicFrameLocks noGrp="1"/>
          </p:cNvGraphicFramePr>
          <p:nvPr>
            <p:extLst>
              <p:ext uri="{D42A27DB-BD31-4B8C-83A1-F6EECF244321}">
                <p14:modId xmlns:p14="http://schemas.microsoft.com/office/powerpoint/2010/main" val="662328336"/>
              </p:ext>
            </p:extLst>
          </p:nvPr>
        </p:nvGraphicFramePr>
        <p:xfrm>
          <a:off x="5921298" y="245326"/>
          <a:ext cx="3077736" cy="2926079"/>
        </p:xfrm>
        <a:graphic>
          <a:graphicData uri="http://schemas.openxmlformats.org/drawingml/2006/table">
            <a:tbl>
              <a:tblPr firstRow="1" bandRow="1">
                <a:tableStyleId>{5FD0F851-EC5A-4D38-B0AD-8093EC10F338}</a:tableStyleId>
              </a:tblPr>
              <a:tblGrid>
                <a:gridCol w="1616926">
                  <a:extLst>
                    <a:ext uri="{9D8B030D-6E8A-4147-A177-3AD203B41FA5}">
                      <a16:colId xmlns:a16="http://schemas.microsoft.com/office/drawing/2014/main" val="20000"/>
                    </a:ext>
                  </a:extLst>
                </a:gridCol>
                <a:gridCol w="1460810">
                  <a:extLst>
                    <a:ext uri="{9D8B030D-6E8A-4147-A177-3AD203B41FA5}">
                      <a16:colId xmlns:a16="http://schemas.microsoft.com/office/drawing/2014/main" val="20001"/>
                    </a:ext>
                  </a:extLst>
                </a:gridCol>
              </a:tblGrid>
              <a:tr h="565457">
                <a:tc>
                  <a:txBody>
                    <a:bodyPr/>
                    <a:lstStyle/>
                    <a:p>
                      <a:pPr algn="ctr"/>
                      <a:r>
                        <a:rPr lang="zh-CN" altLang="en-US" sz="1800" dirty="0" smtClean="0">
                          <a:latin typeface="华文楷体" panose="02010600040101010101" pitchFamily="2" charset="-122"/>
                          <a:ea typeface="华文楷体" panose="02010600040101010101" pitchFamily="2" charset="-122"/>
                        </a:rPr>
                        <a:t>变量</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zh-CN" altLang="en-US" sz="1800" dirty="0" smtClean="0">
                          <a:latin typeface="华文楷体" panose="02010600040101010101" pitchFamily="2" charset="-122"/>
                          <a:ea typeface="华文楷体" panose="02010600040101010101" pitchFamily="2" charset="-122"/>
                        </a:rPr>
                        <a:t>数量</a:t>
                      </a:r>
                      <a:endParaRPr lang="zh-CN" altLang="en-US" sz="1800" dirty="0">
                        <a:latin typeface="华文楷体" panose="02010600040101010101" pitchFamily="2" charset="-122"/>
                        <a:ea typeface="华文楷体" panose="02010600040101010101" pitchFamily="2" charset="-122"/>
                      </a:endParaRPr>
                    </a:p>
                  </a:txBody>
                  <a:tcPr anchor="ctr"/>
                </a:tc>
                <a:extLst>
                  <a:ext uri="{0D108BD9-81ED-4DB2-BD59-A6C34878D82A}">
                    <a16:rowId xmlns:a16="http://schemas.microsoft.com/office/drawing/2014/main" val="10000"/>
                  </a:ext>
                </a:extLst>
              </a:tr>
              <a:tr h="573514">
                <a:tc>
                  <a:txBody>
                    <a:bodyPr/>
                    <a:lstStyle/>
                    <a:p>
                      <a:pPr algn="ctr"/>
                      <a:r>
                        <a:rPr lang="zh-CN" altLang="en-US" sz="1800" dirty="0" smtClean="0">
                          <a:latin typeface="华文楷体" panose="02010600040101010101" pitchFamily="2" charset="-122"/>
                          <a:ea typeface="华文楷体" panose="02010600040101010101" pitchFamily="2" charset="-122"/>
                        </a:rPr>
                        <a:t>药物</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en-US" altLang="zh-CN" sz="1800" dirty="0" smtClean="0">
                          <a:latin typeface="华文楷体" panose="02010600040101010101" pitchFamily="2" charset="-122"/>
                          <a:ea typeface="华文楷体" panose="02010600040101010101" pitchFamily="2" charset="-122"/>
                        </a:rPr>
                        <a:t>152</a:t>
                      </a:r>
                      <a:endParaRPr lang="zh-CN" altLang="en-US" sz="1800" dirty="0">
                        <a:latin typeface="华文楷体" panose="02010600040101010101" pitchFamily="2" charset="-122"/>
                        <a:ea typeface="华文楷体" panose="02010600040101010101" pitchFamily="2" charset="-122"/>
                      </a:endParaRPr>
                    </a:p>
                  </a:txBody>
                  <a:tcPr anchor="ctr"/>
                </a:tc>
                <a:extLst>
                  <a:ext uri="{0D108BD9-81ED-4DB2-BD59-A6C34878D82A}">
                    <a16:rowId xmlns:a16="http://schemas.microsoft.com/office/drawing/2014/main" val="10001"/>
                  </a:ext>
                </a:extLst>
              </a:tr>
              <a:tr h="573514">
                <a:tc>
                  <a:txBody>
                    <a:bodyPr/>
                    <a:lstStyle/>
                    <a:p>
                      <a:pPr algn="ctr"/>
                      <a:r>
                        <a:rPr lang="en-US" altLang="zh-CN" sz="1800" dirty="0" err="1" smtClean="0">
                          <a:latin typeface="华文楷体" panose="02010600040101010101" pitchFamily="2" charset="-122"/>
                          <a:ea typeface="华文楷体" panose="02010600040101010101" pitchFamily="2" charset="-122"/>
                        </a:rPr>
                        <a:t>DrugBank</a:t>
                      </a:r>
                      <a:r>
                        <a:rPr lang="en-US" altLang="zh-CN" sz="1800" baseline="0" dirty="0" smtClean="0">
                          <a:latin typeface="华文楷体" panose="02010600040101010101" pitchFamily="2" charset="-122"/>
                          <a:ea typeface="华文楷体" panose="02010600040101010101" pitchFamily="2" charset="-122"/>
                        </a:rPr>
                        <a:t> ID</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en-US" altLang="zh-CN" sz="1800" dirty="0" smtClean="0">
                          <a:latin typeface="华文楷体" panose="02010600040101010101" pitchFamily="2" charset="-122"/>
                          <a:ea typeface="华文楷体" panose="02010600040101010101" pitchFamily="2" charset="-122"/>
                        </a:rPr>
                        <a:t>99</a:t>
                      </a:r>
                      <a:endParaRPr lang="zh-CN" altLang="en-US" sz="1800" dirty="0">
                        <a:latin typeface="华文楷体" panose="02010600040101010101" pitchFamily="2" charset="-122"/>
                        <a:ea typeface="华文楷体" panose="02010600040101010101" pitchFamily="2" charset="-122"/>
                      </a:endParaRPr>
                    </a:p>
                  </a:txBody>
                  <a:tcPr anchor="ctr"/>
                </a:tc>
                <a:extLst>
                  <a:ext uri="{0D108BD9-81ED-4DB2-BD59-A6C34878D82A}">
                    <a16:rowId xmlns:a16="http://schemas.microsoft.com/office/drawing/2014/main" val="10002"/>
                  </a:ext>
                </a:extLst>
              </a:tr>
              <a:tr h="573514">
                <a:tc>
                  <a:txBody>
                    <a:bodyPr/>
                    <a:lstStyle/>
                    <a:p>
                      <a:pPr algn="ctr"/>
                      <a:r>
                        <a:rPr lang="zh-CN" altLang="en-US" sz="1800" dirty="0" smtClean="0">
                          <a:latin typeface="华文楷体" panose="02010600040101010101" pitchFamily="2" charset="-122"/>
                          <a:ea typeface="华文楷体" panose="02010600040101010101" pitchFamily="2" charset="-122"/>
                        </a:rPr>
                        <a:t>病人</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en-US" altLang="zh-CN" sz="1800" dirty="0" smtClean="0">
                          <a:latin typeface="华文楷体" panose="02010600040101010101" pitchFamily="2" charset="-122"/>
                          <a:ea typeface="华文楷体" panose="02010600040101010101" pitchFamily="2" charset="-122"/>
                        </a:rPr>
                        <a:t>1197</a:t>
                      </a:r>
                    </a:p>
                    <a:p>
                      <a:pPr algn="ctr"/>
                      <a:endParaRPr lang="zh-CN" altLang="en-US" sz="1800" dirty="0">
                        <a:latin typeface="华文楷体" panose="02010600040101010101" pitchFamily="2" charset="-122"/>
                        <a:ea typeface="华文楷体" panose="02010600040101010101" pitchFamily="2" charset="-122"/>
                      </a:endParaRPr>
                    </a:p>
                  </a:txBody>
                  <a:tcPr anchor="ctr"/>
                </a:tc>
                <a:extLst>
                  <a:ext uri="{0D108BD9-81ED-4DB2-BD59-A6C34878D82A}">
                    <a16:rowId xmlns:a16="http://schemas.microsoft.com/office/drawing/2014/main" val="10003"/>
                  </a:ext>
                </a:extLst>
              </a:tr>
              <a:tr h="573514">
                <a:tc>
                  <a:txBody>
                    <a:bodyPr/>
                    <a:lstStyle/>
                    <a:p>
                      <a:pPr algn="ctr"/>
                      <a:r>
                        <a:rPr lang="zh-CN" altLang="en-US" sz="1800" dirty="0" smtClean="0">
                          <a:latin typeface="华文楷体" panose="02010600040101010101" pitchFamily="2" charset="-122"/>
                          <a:ea typeface="华文楷体" panose="02010600040101010101" pitchFamily="2" charset="-122"/>
                        </a:rPr>
                        <a:t>药物</a:t>
                      </a:r>
                      <a:r>
                        <a:rPr lang="en-US" altLang="zh-CN" sz="1800" dirty="0" smtClean="0">
                          <a:latin typeface="华文楷体" panose="02010600040101010101" pitchFamily="2" charset="-122"/>
                          <a:ea typeface="华文楷体" panose="02010600040101010101" pitchFamily="2" charset="-122"/>
                        </a:rPr>
                        <a:t>-</a:t>
                      </a:r>
                      <a:r>
                        <a:rPr lang="zh-CN" altLang="en-US" sz="1800" dirty="0" smtClean="0">
                          <a:latin typeface="华文楷体" panose="02010600040101010101" pitchFamily="2" charset="-122"/>
                          <a:ea typeface="华文楷体" panose="02010600040101010101" pitchFamily="2" charset="-122"/>
                        </a:rPr>
                        <a:t>病人</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en-US" altLang="zh-CN" sz="1800" dirty="0" smtClean="0">
                          <a:latin typeface="华文楷体" panose="02010600040101010101" pitchFamily="2" charset="-122"/>
                          <a:ea typeface="华文楷体" panose="02010600040101010101" pitchFamily="2" charset="-122"/>
                        </a:rPr>
                        <a:t>2572</a:t>
                      </a:r>
                      <a:endParaRPr lang="zh-CN" altLang="en-US" sz="1800" dirty="0">
                        <a:latin typeface="华文楷体" panose="02010600040101010101" pitchFamily="2" charset="-122"/>
                        <a:ea typeface="华文楷体" panose="02010600040101010101" pitchFamily="2" charset="-122"/>
                      </a:endParaRPr>
                    </a:p>
                  </a:txBody>
                  <a:tcPr anchor="ctr"/>
                </a:tc>
                <a:extLst>
                  <a:ext uri="{0D108BD9-81ED-4DB2-BD59-A6C34878D82A}">
                    <a16:rowId xmlns:a16="http://schemas.microsoft.com/office/drawing/2014/main" val="10004"/>
                  </a:ext>
                </a:extLst>
              </a:tr>
            </a:tbl>
          </a:graphicData>
        </a:graphic>
      </p:graphicFrame>
      <p:graphicFrame>
        <p:nvGraphicFramePr>
          <p:cNvPr id="4" name="表格 3"/>
          <p:cNvGraphicFramePr>
            <a:graphicFrameLocks noGrp="1"/>
          </p:cNvGraphicFramePr>
          <p:nvPr>
            <p:extLst>
              <p:ext uri="{D42A27DB-BD31-4B8C-83A1-F6EECF244321}">
                <p14:modId xmlns:p14="http://schemas.microsoft.com/office/powerpoint/2010/main" val="1862000725"/>
              </p:ext>
            </p:extLst>
          </p:nvPr>
        </p:nvGraphicFramePr>
        <p:xfrm>
          <a:off x="5910147" y="3712732"/>
          <a:ext cx="3077736" cy="2934136"/>
        </p:xfrm>
        <a:graphic>
          <a:graphicData uri="http://schemas.openxmlformats.org/drawingml/2006/table">
            <a:tbl>
              <a:tblPr firstRow="1" bandRow="1">
                <a:tableStyleId>{5FD0F851-EC5A-4D38-B0AD-8093EC10F338}</a:tableStyleId>
              </a:tblPr>
              <a:tblGrid>
                <a:gridCol w="1527716">
                  <a:extLst>
                    <a:ext uri="{9D8B030D-6E8A-4147-A177-3AD203B41FA5}">
                      <a16:colId xmlns:a16="http://schemas.microsoft.com/office/drawing/2014/main" val="20000"/>
                    </a:ext>
                  </a:extLst>
                </a:gridCol>
                <a:gridCol w="1550020">
                  <a:extLst>
                    <a:ext uri="{9D8B030D-6E8A-4147-A177-3AD203B41FA5}">
                      <a16:colId xmlns:a16="http://schemas.microsoft.com/office/drawing/2014/main" val="20001"/>
                    </a:ext>
                  </a:extLst>
                </a:gridCol>
              </a:tblGrid>
              <a:tr h="573514">
                <a:tc>
                  <a:txBody>
                    <a:bodyPr/>
                    <a:lstStyle/>
                    <a:p>
                      <a:pPr algn="ctr"/>
                      <a:r>
                        <a:rPr lang="zh-CN" altLang="en-US" sz="1800" dirty="0" smtClean="0">
                          <a:latin typeface="华文楷体" panose="02010600040101010101" pitchFamily="2" charset="-122"/>
                          <a:ea typeface="华文楷体" panose="02010600040101010101" pitchFamily="2" charset="-122"/>
                        </a:rPr>
                        <a:t>药物</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zh-CN" altLang="en-US" sz="1800" dirty="0" smtClean="0">
                          <a:latin typeface="华文楷体" panose="02010600040101010101" pitchFamily="2" charset="-122"/>
                          <a:ea typeface="华文楷体" panose="02010600040101010101" pitchFamily="2" charset="-122"/>
                        </a:rPr>
                        <a:t>药物</a:t>
                      </a:r>
                      <a:r>
                        <a:rPr lang="en-US" altLang="zh-CN" sz="1800" dirty="0" smtClean="0">
                          <a:latin typeface="华文楷体" panose="02010600040101010101" pitchFamily="2" charset="-122"/>
                          <a:ea typeface="华文楷体" panose="02010600040101010101" pitchFamily="2" charset="-122"/>
                        </a:rPr>
                        <a:t>-</a:t>
                      </a:r>
                      <a:r>
                        <a:rPr lang="zh-CN" altLang="en-US" sz="1800" dirty="0" smtClean="0">
                          <a:latin typeface="华文楷体" panose="02010600040101010101" pitchFamily="2" charset="-122"/>
                          <a:ea typeface="华文楷体" panose="02010600040101010101" pitchFamily="2" charset="-122"/>
                        </a:rPr>
                        <a:t>病人（跨肿瘤）</a:t>
                      </a:r>
                      <a:endParaRPr lang="zh-CN" altLang="en-US" sz="1800" dirty="0">
                        <a:latin typeface="华文楷体" panose="02010600040101010101" pitchFamily="2" charset="-122"/>
                        <a:ea typeface="华文楷体" panose="02010600040101010101" pitchFamily="2" charset="-122"/>
                      </a:endParaRPr>
                    </a:p>
                  </a:txBody>
                  <a:tcPr anchor="ctr"/>
                </a:tc>
                <a:extLst>
                  <a:ext uri="{0D108BD9-81ED-4DB2-BD59-A6C34878D82A}">
                    <a16:rowId xmlns:a16="http://schemas.microsoft.com/office/drawing/2014/main" val="10000"/>
                  </a:ext>
                </a:extLst>
              </a:tr>
              <a:tr h="573514">
                <a:tc>
                  <a:txBody>
                    <a:bodyPr/>
                    <a:lstStyle/>
                    <a:p>
                      <a:pPr algn="ctr"/>
                      <a:r>
                        <a:rPr lang="en-US" altLang="zh-CN" sz="1800" dirty="0" smtClean="0">
                          <a:latin typeface="华文楷体" panose="02010600040101010101" pitchFamily="2" charset="-122"/>
                          <a:ea typeface="华文楷体" panose="02010600040101010101" pitchFamily="2" charset="-122"/>
                        </a:rPr>
                        <a:t>cisplatin</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en-US" altLang="zh-CN" sz="1800" dirty="0" smtClean="0">
                          <a:latin typeface="华文楷体" panose="02010600040101010101" pitchFamily="2" charset="-122"/>
                          <a:ea typeface="华文楷体" panose="02010600040101010101" pitchFamily="2" charset="-122"/>
                        </a:rPr>
                        <a:t>331</a:t>
                      </a:r>
                      <a:endParaRPr lang="zh-CN" altLang="en-US" sz="1800" dirty="0">
                        <a:latin typeface="华文楷体" panose="02010600040101010101" pitchFamily="2" charset="-122"/>
                        <a:ea typeface="华文楷体" panose="02010600040101010101" pitchFamily="2" charset="-122"/>
                      </a:endParaRPr>
                    </a:p>
                  </a:txBody>
                  <a:tcPr anchor="ctr"/>
                </a:tc>
                <a:extLst>
                  <a:ext uri="{0D108BD9-81ED-4DB2-BD59-A6C34878D82A}">
                    <a16:rowId xmlns:a16="http://schemas.microsoft.com/office/drawing/2014/main" val="10001"/>
                  </a:ext>
                </a:extLst>
              </a:tr>
              <a:tr h="573514">
                <a:tc>
                  <a:txBody>
                    <a:bodyPr/>
                    <a:lstStyle/>
                    <a:p>
                      <a:pPr algn="ctr"/>
                      <a:r>
                        <a:rPr lang="en-US" altLang="zh-CN" sz="1800" dirty="0" smtClean="0">
                          <a:latin typeface="华文楷体" panose="02010600040101010101" pitchFamily="2" charset="-122"/>
                          <a:ea typeface="华文楷体" panose="02010600040101010101" pitchFamily="2" charset="-122"/>
                        </a:rPr>
                        <a:t>fluorouracil</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en-US" altLang="zh-CN" sz="1800" dirty="0" smtClean="0">
                          <a:latin typeface="华文楷体" panose="02010600040101010101" pitchFamily="2" charset="-122"/>
                          <a:ea typeface="华文楷体" panose="02010600040101010101" pitchFamily="2" charset="-122"/>
                        </a:rPr>
                        <a:t>212</a:t>
                      </a:r>
                    </a:p>
                  </a:txBody>
                  <a:tcPr anchor="ctr"/>
                </a:tc>
                <a:extLst>
                  <a:ext uri="{0D108BD9-81ED-4DB2-BD59-A6C34878D82A}">
                    <a16:rowId xmlns:a16="http://schemas.microsoft.com/office/drawing/2014/main" val="10002"/>
                  </a:ext>
                </a:extLst>
              </a:tr>
              <a:tr h="573514">
                <a:tc>
                  <a:txBody>
                    <a:bodyPr/>
                    <a:lstStyle/>
                    <a:p>
                      <a:pPr algn="ctr"/>
                      <a:r>
                        <a:rPr lang="en-US" altLang="zh-CN" sz="1800" dirty="0" smtClean="0">
                          <a:latin typeface="华文楷体" panose="02010600040101010101" pitchFamily="2" charset="-122"/>
                          <a:ea typeface="华文楷体" panose="02010600040101010101" pitchFamily="2" charset="-122"/>
                        </a:rPr>
                        <a:t>carboplatin</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en-US" altLang="zh-CN" sz="1800" dirty="0" smtClean="0">
                          <a:latin typeface="华文楷体" panose="02010600040101010101" pitchFamily="2" charset="-122"/>
                          <a:ea typeface="华文楷体" panose="02010600040101010101" pitchFamily="2" charset="-122"/>
                        </a:rPr>
                        <a:t>181</a:t>
                      </a:r>
                      <a:endParaRPr lang="zh-CN" altLang="en-US" sz="1800" dirty="0">
                        <a:latin typeface="华文楷体" panose="02010600040101010101" pitchFamily="2" charset="-122"/>
                        <a:ea typeface="华文楷体" panose="02010600040101010101" pitchFamily="2" charset="-122"/>
                      </a:endParaRPr>
                    </a:p>
                  </a:txBody>
                  <a:tcPr anchor="ctr"/>
                </a:tc>
                <a:extLst>
                  <a:ext uri="{0D108BD9-81ED-4DB2-BD59-A6C34878D82A}">
                    <a16:rowId xmlns:a16="http://schemas.microsoft.com/office/drawing/2014/main" val="10003"/>
                  </a:ext>
                </a:extLst>
              </a:tr>
              <a:tr h="573514">
                <a:tc>
                  <a:txBody>
                    <a:bodyPr/>
                    <a:lstStyle/>
                    <a:p>
                      <a:pPr algn="ctr"/>
                      <a:r>
                        <a:rPr lang="en-US" altLang="zh-CN" sz="1800" dirty="0" smtClean="0">
                          <a:latin typeface="华文楷体" panose="02010600040101010101" pitchFamily="2" charset="-122"/>
                          <a:ea typeface="华文楷体" panose="02010600040101010101" pitchFamily="2" charset="-122"/>
                        </a:rPr>
                        <a:t>paclitaxel</a:t>
                      </a:r>
                      <a:endParaRPr lang="zh-CN" altLang="en-US" sz="1800" dirty="0">
                        <a:latin typeface="华文楷体" panose="02010600040101010101" pitchFamily="2" charset="-122"/>
                        <a:ea typeface="华文楷体" panose="02010600040101010101" pitchFamily="2" charset="-122"/>
                      </a:endParaRPr>
                    </a:p>
                  </a:txBody>
                  <a:tcPr anchor="ctr"/>
                </a:tc>
                <a:tc>
                  <a:txBody>
                    <a:bodyPr/>
                    <a:lstStyle/>
                    <a:p>
                      <a:pPr algn="ctr"/>
                      <a:r>
                        <a:rPr lang="en-US" altLang="zh-CN" sz="1800" dirty="0" smtClean="0">
                          <a:latin typeface="华文楷体" panose="02010600040101010101" pitchFamily="2" charset="-122"/>
                          <a:ea typeface="华文楷体" panose="02010600040101010101" pitchFamily="2" charset="-122"/>
                        </a:rPr>
                        <a:t>172</a:t>
                      </a:r>
                      <a:endParaRPr lang="zh-CN" altLang="en-US" sz="1800" dirty="0">
                        <a:latin typeface="华文楷体" panose="02010600040101010101" pitchFamily="2" charset="-122"/>
                        <a:ea typeface="华文楷体" panose="02010600040101010101" pitchFamily="2" charset="-122"/>
                      </a:endParaRP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151653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a:latin typeface="华文楷体" panose="02010600040101010101" pitchFamily="2" charset="-122"/>
                <a:ea typeface="华文楷体" panose="02010600040101010101" pitchFamily="2" charset="-122"/>
                <a:cs typeface="Times New Roman" panose="02020603050405020304" pitchFamily="18" charset="0"/>
              </a:rPr>
              <a:t>四</a:t>
            </a:r>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种不同组学数据集中分析化疗药物</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4" name="表格 13"/>
          <p:cNvGraphicFramePr>
            <a:graphicFrameLocks noGrp="1"/>
          </p:cNvGraphicFramePr>
          <p:nvPr>
            <p:extLst>
              <p:ext uri="{D42A27DB-BD31-4B8C-83A1-F6EECF244321}">
                <p14:modId xmlns:p14="http://schemas.microsoft.com/office/powerpoint/2010/main" val="626885424"/>
              </p:ext>
            </p:extLst>
          </p:nvPr>
        </p:nvGraphicFramePr>
        <p:xfrm>
          <a:off x="242396" y="1929162"/>
          <a:ext cx="8597590" cy="3877651"/>
        </p:xfrm>
        <a:graphic>
          <a:graphicData uri="http://schemas.openxmlformats.org/drawingml/2006/table">
            <a:tbl>
              <a:tblPr firstRow="1" firstCol="1" bandRow="1"/>
              <a:tblGrid>
                <a:gridCol w="1014555">
                  <a:extLst>
                    <a:ext uri="{9D8B030D-6E8A-4147-A177-3AD203B41FA5}">
                      <a16:colId xmlns:a16="http://schemas.microsoft.com/office/drawing/2014/main" val="20000"/>
                    </a:ext>
                  </a:extLst>
                </a:gridCol>
                <a:gridCol w="1084805">
                  <a:extLst>
                    <a:ext uri="{9D8B030D-6E8A-4147-A177-3AD203B41FA5}">
                      <a16:colId xmlns:a16="http://schemas.microsoft.com/office/drawing/2014/main" val="20001"/>
                    </a:ext>
                  </a:extLst>
                </a:gridCol>
                <a:gridCol w="769434">
                  <a:extLst>
                    <a:ext uri="{9D8B030D-6E8A-4147-A177-3AD203B41FA5}">
                      <a16:colId xmlns:a16="http://schemas.microsoft.com/office/drawing/2014/main" val="20002"/>
                    </a:ext>
                  </a:extLst>
                </a:gridCol>
                <a:gridCol w="869795">
                  <a:extLst>
                    <a:ext uri="{9D8B030D-6E8A-4147-A177-3AD203B41FA5}">
                      <a16:colId xmlns:a16="http://schemas.microsoft.com/office/drawing/2014/main" val="20003"/>
                    </a:ext>
                  </a:extLst>
                </a:gridCol>
                <a:gridCol w="223025">
                  <a:extLst>
                    <a:ext uri="{9D8B030D-6E8A-4147-A177-3AD203B41FA5}">
                      <a16:colId xmlns:a16="http://schemas.microsoft.com/office/drawing/2014/main" val="20004"/>
                    </a:ext>
                  </a:extLst>
                </a:gridCol>
                <a:gridCol w="702527">
                  <a:extLst>
                    <a:ext uri="{9D8B030D-6E8A-4147-A177-3AD203B41FA5}">
                      <a16:colId xmlns:a16="http://schemas.microsoft.com/office/drawing/2014/main" val="20005"/>
                    </a:ext>
                  </a:extLst>
                </a:gridCol>
                <a:gridCol w="780585">
                  <a:extLst>
                    <a:ext uri="{9D8B030D-6E8A-4147-A177-3AD203B41FA5}">
                      <a16:colId xmlns:a16="http://schemas.microsoft.com/office/drawing/2014/main" val="20006"/>
                    </a:ext>
                  </a:extLst>
                </a:gridCol>
                <a:gridCol w="189571">
                  <a:extLst>
                    <a:ext uri="{9D8B030D-6E8A-4147-A177-3AD203B41FA5}">
                      <a16:colId xmlns:a16="http://schemas.microsoft.com/office/drawing/2014/main" val="20007"/>
                    </a:ext>
                  </a:extLst>
                </a:gridCol>
                <a:gridCol w="791736">
                  <a:extLst>
                    <a:ext uri="{9D8B030D-6E8A-4147-A177-3AD203B41FA5}">
                      <a16:colId xmlns:a16="http://schemas.microsoft.com/office/drawing/2014/main" val="20008"/>
                    </a:ext>
                  </a:extLst>
                </a:gridCol>
                <a:gridCol w="769434">
                  <a:extLst>
                    <a:ext uri="{9D8B030D-6E8A-4147-A177-3AD203B41FA5}">
                      <a16:colId xmlns:a16="http://schemas.microsoft.com/office/drawing/2014/main" val="20009"/>
                    </a:ext>
                  </a:extLst>
                </a:gridCol>
                <a:gridCol w="243795">
                  <a:extLst>
                    <a:ext uri="{9D8B030D-6E8A-4147-A177-3AD203B41FA5}">
                      <a16:colId xmlns:a16="http://schemas.microsoft.com/office/drawing/2014/main" val="20010"/>
                    </a:ext>
                  </a:extLst>
                </a:gridCol>
                <a:gridCol w="579164">
                  <a:extLst>
                    <a:ext uri="{9D8B030D-6E8A-4147-A177-3AD203B41FA5}">
                      <a16:colId xmlns:a16="http://schemas.microsoft.com/office/drawing/2014/main" val="20011"/>
                    </a:ext>
                  </a:extLst>
                </a:gridCol>
                <a:gridCol w="579164">
                  <a:extLst>
                    <a:ext uri="{9D8B030D-6E8A-4147-A177-3AD203B41FA5}">
                      <a16:colId xmlns:a16="http://schemas.microsoft.com/office/drawing/2014/main" val="20012"/>
                    </a:ext>
                  </a:extLst>
                </a:gridCol>
              </a:tblGrid>
              <a:tr h="285289">
                <a:tc rowSpan="2" gridSpan="2">
                  <a:txBody>
                    <a:bodyPr/>
                    <a:lstStyle/>
                    <a:p>
                      <a:pPr algn="ctr">
                        <a:lnSpc>
                          <a:spcPct val="10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Drug-cancer </a:t>
                      </a:r>
                      <a:r>
                        <a:rPr lang="en-GB" sz="1400" kern="100" dirty="0" smtClean="0">
                          <a:effectLst/>
                          <a:latin typeface="Arial" panose="020B0604020202020204" pitchFamily="34" charset="0"/>
                          <a:ea typeface="宋体" panose="02010600030101010101" pitchFamily="2" charset="-122"/>
                          <a:cs typeface="Arial" panose="020B0604020202020204" pitchFamily="34" charset="0"/>
                        </a:rPr>
                        <a:t>pair</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hMerge="1">
                  <a:txBody>
                    <a:bodyPr/>
                    <a:lstStyle/>
                    <a:p>
                      <a:endParaRPr lang="zh-CN" altLang="en-US"/>
                    </a:p>
                  </a:txBody>
                  <a:tcPr/>
                </a:tc>
                <a:tc gridSpan="2">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CNA</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 </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gridSpan="2">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methylation</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 </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gridSpan="2">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miRNA</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 </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gridSpan="2">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mRNA</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extLst>
                  <a:ext uri="{0D108BD9-81ED-4DB2-BD59-A6C34878D82A}">
                    <a16:rowId xmlns:a16="http://schemas.microsoft.com/office/drawing/2014/main" val="10000"/>
                  </a:ext>
                </a:extLst>
              </a:tr>
              <a:tr h="285285">
                <a:tc gridSpan="2" vMerge="1">
                  <a:txBody>
                    <a:bodyPr/>
                    <a:lstStyle/>
                    <a:p>
                      <a:endParaRPr lang="zh-CN" altLang="en-US"/>
                    </a:p>
                  </a:txBody>
                  <a:tcPr/>
                </a:tc>
                <a:tc hMerge="1" vMerge="1">
                  <a:txBody>
                    <a:bodyPr/>
                    <a:lstStyle/>
                    <a:p>
                      <a:endParaRPr lang="zh-CN" altLang="en-US"/>
                    </a:p>
                  </a:txBody>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 </a:t>
                      </a:r>
                      <a:r>
                        <a:rPr lang="en-US" altLang="zh-CN" sz="1400" kern="100" dirty="0" smtClean="0">
                          <a:effectLst/>
                          <a:latin typeface="Arial" panose="020B0604020202020204" pitchFamily="34" charset="0"/>
                          <a:ea typeface="宋体" panose="02010600030101010101" pitchFamily="2" charset="-122"/>
                          <a:cs typeface="Arial" panose="020B0604020202020204" pitchFamily="34" charset="0"/>
                        </a:rPr>
                        <a:t>N</a:t>
                      </a:r>
                      <a:r>
                        <a:rPr lang="en-GB" sz="1400" kern="100" dirty="0" smtClean="0">
                          <a:effectLst/>
                          <a:latin typeface="Arial" panose="020B0604020202020204" pitchFamily="34" charset="0"/>
                          <a:ea typeface="宋体" panose="02010600030101010101" pitchFamily="2" charset="-122"/>
                          <a:cs typeface="Arial" panose="020B0604020202020204" pitchFamily="34" charset="0"/>
                        </a:rPr>
                        <a:t>R</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 </a:t>
                      </a:r>
                      <a:r>
                        <a:rPr lang="en-GB" sz="1400" kern="100" dirty="0" smtClean="0">
                          <a:effectLst/>
                          <a:latin typeface="Arial" panose="020B0604020202020204" pitchFamily="34" charset="0"/>
                          <a:ea typeface="宋体" panose="02010600030101010101" pitchFamily="2" charset="-122"/>
                          <a:cs typeface="Arial" panose="020B0604020202020204" pitchFamily="34" charset="0"/>
                        </a:rPr>
                        <a:t>R</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 </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NR</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R</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 </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NR</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R</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 </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NR</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R</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06971">
                <a:tc>
                  <a:txBody>
                    <a:bodyPr/>
                    <a:lstStyle/>
                    <a:p>
                      <a:pPr algn="ctr">
                        <a:lnSpc>
                          <a:spcPct val="2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cisplatin</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CESC</a:t>
                      </a:r>
                      <a:r>
                        <a:rPr lang="en-GB" sz="1400" kern="100" baseline="30000">
                          <a:effectLst/>
                          <a:latin typeface="Arial" panose="020B0604020202020204" pitchFamily="34" charset="0"/>
                          <a:ea typeface="宋体" panose="02010600030101010101" pitchFamily="2" charset="-122"/>
                          <a:cs typeface="Arial" panose="020B0604020202020204" pitchFamily="34" charset="0"/>
                        </a:rPr>
                        <a:t>d</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9</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49</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 </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3</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32</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9</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50</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9</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48</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2"/>
                  </a:ext>
                </a:extLst>
              </a:tr>
              <a:tr h="334537">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cisplatin</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LUAD</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8</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33</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8</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32</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8</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32</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8</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32</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extLst>
                  <a:ext uri="{0D108BD9-81ED-4DB2-BD59-A6C34878D82A}">
                    <a16:rowId xmlns:a16="http://schemas.microsoft.com/office/drawing/2014/main" val="10003"/>
                  </a:ext>
                </a:extLst>
              </a:tr>
              <a:tr h="285285">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cisplatin</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BLCA</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14</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24</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14</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20</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13</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25</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13</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25</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extLst>
                  <a:ext uri="{0D108BD9-81ED-4DB2-BD59-A6C34878D82A}">
                    <a16:rowId xmlns:a16="http://schemas.microsoft.com/office/drawing/2014/main" val="10004"/>
                  </a:ext>
                </a:extLst>
              </a:tr>
              <a:tr h="485031">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fluorouracil</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STAD</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11</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27</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13</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31</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24</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42</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0</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0</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extLst>
                  <a:ext uri="{0D108BD9-81ED-4DB2-BD59-A6C34878D82A}">
                    <a16:rowId xmlns:a16="http://schemas.microsoft.com/office/drawing/2014/main" val="10005"/>
                  </a:ext>
                </a:extLst>
              </a:tr>
              <a:tr h="468351">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paclitaxel</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BRCA</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0</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0</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5</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29</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6</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31</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6</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35</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a:noFill/>
                    </a:lnB>
                  </a:tcPr>
                </a:tc>
                <a:extLst>
                  <a:ext uri="{0D108BD9-81ED-4DB2-BD59-A6C34878D82A}">
                    <a16:rowId xmlns:a16="http://schemas.microsoft.com/office/drawing/2014/main" val="10006"/>
                  </a:ext>
                </a:extLst>
              </a:tr>
              <a:tr h="570571">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carboplatin</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UCEC</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6</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28</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6</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28</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6</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27</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 </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a:effectLst/>
                          <a:latin typeface="Arial" panose="020B0604020202020204" pitchFamily="34" charset="0"/>
                          <a:ea typeface="宋体" panose="02010600030101010101" pitchFamily="2" charset="-122"/>
                          <a:cs typeface="Arial" panose="020B0604020202020204" pitchFamily="34" charset="0"/>
                        </a:rPr>
                        <a:t>6</a:t>
                      </a:r>
                      <a:endParaRPr lang="zh-CN" sz="1800" kern="10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lnSpc>
                          <a:spcPct val="250000"/>
                        </a:lnSpc>
                        <a:spcAft>
                          <a:spcPts val="0"/>
                        </a:spcAft>
                      </a:pPr>
                      <a:r>
                        <a:rPr lang="en-GB" sz="1400" kern="100" dirty="0">
                          <a:effectLst/>
                          <a:latin typeface="Arial" panose="020B0604020202020204" pitchFamily="34" charset="0"/>
                          <a:ea typeface="宋体" panose="02010600030101010101" pitchFamily="2" charset="-122"/>
                          <a:cs typeface="Arial" panose="020B0604020202020204" pitchFamily="34" charset="0"/>
                        </a:rPr>
                        <a:t>28</a:t>
                      </a:r>
                      <a:endParaRPr lang="zh-CN" sz="1800" kern="100" dirty="0">
                        <a:effectLst/>
                        <a:latin typeface="Calibri" panose="020F0502020204030204" pitchFamily="34" charset="0"/>
                        <a:ea typeface="宋体" panose="02010600030101010101" pitchFamily="2" charset="-122"/>
                        <a:cs typeface="Arial" panose="020B0604020202020204" pitchFamily="34"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graphicFrame>
        <p:nvGraphicFramePr>
          <p:cNvPr id="15" name="内容占位符 5"/>
          <p:cNvGraphicFramePr>
            <a:graphicFrameLocks/>
          </p:cNvGraphicFramePr>
          <p:nvPr>
            <p:extLst>
              <p:ext uri="{D42A27DB-BD31-4B8C-83A1-F6EECF244321}">
                <p14:modId xmlns:p14="http://schemas.microsoft.com/office/powerpoint/2010/main" val="1081996331"/>
              </p:ext>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449816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构建计算框架客观评估预测性能</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pic>
        <p:nvPicPr>
          <p:cNvPr id="15" name="图片 14" descr="C:\Users\zding\workspace\projects\drug_sensitivity\results\present_results\paper_writing\manuscript\Figure1.tif"/>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31350" y="1599064"/>
            <a:ext cx="6485294" cy="4891584"/>
          </a:xfrm>
          <a:prstGeom prst="rect">
            <a:avLst/>
          </a:prstGeom>
          <a:noFill/>
          <a:ln>
            <a:noFill/>
          </a:ln>
        </p:spPr>
      </p:pic>
      <p:graphicFrame>
        <p:nvGraphicFramePr>
          <p:cNvPr id="16" name="内容占位符 5"/>
          <p:cNvGraphicFramePr>
            <a:graphicFrameLocks/>
          </p:cNvGraphicFramePr>
          <p:nvPr>
            <p:extLst>
              <p:ext uri="{D42A27DB-BD31-4B8C-83A1-F6EECF244321}">
                <p14:modId xmlns:p14="http://schemas.microsoft.com/office/powerpoint/2010/main" val="1081996331"/>
              </p:ext>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871506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Grp="1"/>
          </p:cNvSpPr>
          <p:nvPr>
            <p:ph type="title"/>
          </p:nvPr>
        </p:nvSpPr>
        <p:spPr>
          <a:xfrm>
            <a:off x="304013" y="684089"/>
            <a:ext cx="8535973" cy="633845"/>
          </a:xfrm>
        </p:spPr>
        <p:txBody>
          <a:bodyPr>
            <a:normAutofit/>
          </a:bodyPr>
          <a:lstStyle/>
          <a:p>
            <a:r>
              <a:rPr lang="zh-CN" altLang="en-US" sz="2800" dirty="0" smtClean="0">
                <a:latin typeface="华文楷体" panose="02010600040101010101" pitchFamily="2" charset="-122"/>
                <a:ea typeface="华文楷体" panose="02010600040101010101" pitchFamily="2" charset="-122"/>
                <a:cs typeface="Times New Roman" panose="02020603050405020304" pitchFamily="18" charset="0"/>
              </a:rPr>
              <a:t>分子数据预测单个肿瘤的性能</a:t>
            </a:r>
            <a:endParaRPr lang="zh-CN" altLang="en-US" sz="2800" dirty="0">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6" name="组合 5"/>
          <p:cNvGrpSpPr/>
          <p:nvPr/>
        </p:nvGrpSpPr>
        <p:grpSpPr>
          <a:xfrm>
            <a:off x="0" y="1372475"/>
            <a:ext cx="9144000" cy="56736"/>
            <a:chOff x="30834" y="1305568"/>
            <a:chExt cx="8816454" cy="66133"/>
          </a:xfrm>
        </p:grpSpPr>
        <p:sp>
          <p:nvSpPr>
            <p:cNvPr id="9" name="矩形 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 name="直接连接符 10"/>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sp>
        <p:nvSpPr>
          <p:cNvPr id="13"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itchFamily="2" charset="-122"/>
            </a:endParaRPr>
          </a:p>
        </p:txBody>
      </p:sp>
      <p:graphicFrame>
        <p:nvGraphicFramePr>
          <p:cNvPr id="16" name="内容占位符 5"/>
          <p:cNvGraphicFramePr>
            <a:graphicFrameLocks/>
          </p:cNvGraphicFramePr>
          <p:nvPr>
            <p:extLst>
              <p:ext uri="{D42A27DB-BD31-4B8C-83A1-F6EECF244321}">
                <p14:modId xmlns:p14="http://schemas.microsoft.com/office/powerpoint/2010/main" val="3839128002"/>
              </p:ext>
            </p:extLst>
          </p:nvPr>
        </p:nvGraphicFramePr>
        <p:xfrm>
          <a:off x="240345" y="167699"/>
          <a:ext cx="8685446" cy="3310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 name="组合 1"/>
          <p:cNvGrpSpPr/>
          <p:nvPr/>
        </p:nvGrpSpPr>
        <p:grpSpPr>
          <a:xfrm>
            <a:off x="332415" y="1521878"/>
            <a:ext cx="8326838" cy="4964997"/>
            <a:chOff x="332415" y="1521878"/>
            <a:chExt cx="8326838" cy="4964997"/>
          </a:xfrm>
        </p:grpSpPr>
        <p:pic>
          <p:nvPicPr>
            <p:cNvPr id="14" name="图片 1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2415" y="1521878"/>
              <a:ext cx="8326838" cy="4964997"/>
            </a:xfrm>
            <a:prstGeom prst="rect">
              <a:avLst/>
            </a:prstGeom>
          </p:spPr>
        </p:pic>
        <p:sp>
          <p:nvSpPr>
            <p:cNvPr id="17" name="矩形 16"/>
            <p:cNvSpPr/>
            <p:nvPr/>
          </p:nvSpPr>
          <p:spPr>
            <a:xfrm>
              <a:off x="2772873" y="1877611"/>
              <a:ext cx="535259" cy="2092881"/>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386369" y="1922215"/>
              <a:ext cx="517359" cy="2048277"/>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2246128" y="4357658"/>
              <a:ext cx="526746" cy="2092881"/>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555649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9213</TotalTime>
  <Words>1790</Words>
  <Application>Microsoft Office PowerPoint</Application>
  <PresentationFormat>全屏显示(4:3)</PresentationFormat>
  <Paragraphs>506</Paragraphs>
  <Slides>24</Slides>
  <Notes>24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24</vt:i4>
      </vt:variant>
    </vt:vector>
  </HeadingPairs>
  <TitlesOfParts>
    <vt:vector size="31" baseType="lpstr">
      <vt:lpstr>华文楷体</vt:lpstr>
      <vt:lpstr>宋体</vt:lpstr>
      <vt:lpstr>Arial</vt:lpstr>
      <vt:lpstr>Calibri</vt:lpstr>
      <vt:lpstr>Calibri Light</vt:lpstr>
      <vt:lpstr>Times New Roman</vt:lpstr>
      <vt:lpstr>Office 主题</vt:lpstr>
      <vt:lpstr>评估癌症分子数据对病人临床药物响应的预测性能</vt:lpstr>
      <vt:lpstr>癌症分子变异和抗肿瘤药物响应息息相关</vt:lpstr>
      <vt:lpstr>肿瘤精准医疗要考虑病人的基因组信息</vt:lpstr>
      <vt:lpstr>评估TCGA分子数据预测病人药物响应的性能</vt:lpstr>
      <vt:lpstr>TCGA的病人分子数据与用药信息</vt:lpstr>
      <vt:lpstr>PowerPoint 演示文稿</vt:lpstr>
      <vt:lpstr>四种不同组学数据集中分析化疗药物</vt:lpstr>
      <vt:lpstr>构建计算框架客观评估预测性能</vt:lpstr>
      <vt:lpstr>分子数据预测单个肿瘤的性能</vt:lpstr>
      <vt:lpstr>相应分子标志物</vt:lpstr>
      <vt:lpstr>标志物（signature）中某些基因与病人预后有关</vt:lpstr>
      <vt:lpstr>标志物（signature）整体与病人预后的相关性</vt:lpstr>
      <vt:lpstr>跨肿瘤分析分子预测性能</vt:lpstr>
      <vt:lpstr>分子数据预测跨肿瘤药物响应的性能</vt:lpstr>
      <vt:lpstr>跨肿瘤数据分类器与单肿瘤分类器的性能比较</vt:lpstr>
      <vt:lpstr>评估分子数据对临床药物相应的预测性能</vt:lpstr>
      <vt:lpstr>生物发现和意义</vt:lpstr>
      <vt:lpstr>局限性</vt:lpstr>
      <vt:lpstr>最新进展：非线性模型与线性模型的预测效果比较</vt:lpstr>
      <vt:lpstr>mRNA signature of cisplatin-BLCA</vt:lpstr>
      <vt:lpstr>Mode of cisplatin cytotoxic action and DDB1, YAF2</vt:lpstr>
      <vt:lpstr>mRNA signature of cisplatin-CESC</vt:lpstr>
      <vt:lpstr>miRNA signature of paclitaxel-BRCA</vt:lpstr>
      <vt:lpstr>Evaluation of drug response predictions across cancer types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Pan-cancer drug response omics feature: modeling</dc:title>
  <dc:creator>zding ding</dc:creator>
  <cp:lastModifiedBy>wdf</cp:lastModifiedBy>
  <cp:revision>2684</cp:revision>
  <dcterms:created xsi:type="dcterms:W3CDTF">2015-04-09T02:38:13Z</dcterms:created>
  <dcterms:modified xsi:type="dcterms:W3CDTF">2016-06-28T01:21:07Z</dcterms:modified>
</cp:coreProperties>
</file>

<file path=docProps/thumbnail.jpeg>
</file>